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63" r:id="rId3"/>
    <p:sldId id="274" r:id="rId4"/>
    <p:sldId id="275" r:id="rId5"/>
    <p:sldId id="276" r:id="rId6"/>
    <p:sldId id="277" r:id="rId7"/>
    <p:sldId id="278" r:id="rId8"/>
    <p:sldId id="269" r:id="rId9"/>
    <p:sldId id="273" r:id="rId10"/>
  </p:sldIdLst>
  <p:sldSz cx="7559675" cy="1069498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9" userDrawn="1">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FF9933"/>
    <a:srgbClr val="67A56D"/>
    <a:srgbClr val="FF66CC"/>
    <a:srgbClr val="FF4343"/>
    <a:srgbClr val="FE9C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Objects="1">
      <p:cViewPr varScale="1">
        <p:scale>
          <a:sx n="74" d="100"/>
          <a:sy n="74" d="100"/>
        </p:scale>
        <p:origin x="2982" y="66"/>
      </p:cViewPr>
      <p:guideLst>
        <p:guide orient="horz" pos="3369"/>
        <p:guide pos="23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hyperlink" Target="https://data.howardcountymd.gov/gfoodscrapprogram/"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data.howardcountymd.gov/gfoodscrapprogra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DE373-76F3-400B-A796-7320A616EAF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096320D0-50C3-44BC-BDEA-759BCF1339C4}">
      <dgm:prSet/>
      <dgm:spPr>
        <a:solidFill>
          <a:srgbClr val="67A56D"/>
        </a:solidFill>
      </dgm:spPr>
      <dgm:t>
        <a:bodyPr/>
        <a:lstStyle/>
        <a:p>
          <a:r>
            <a:rPr lang="en-US" dirty="0"/>
            <a:t>Did you see the beautiful light show this year in our community? </a:t>
          </a:r>
        </a:p>
      </dgm:t>
    </dgm:pt>
    <dgm:pt modelId="{5D966E7A-83EB-469F-B99E-15FB9D47A62C}" type="parTrans" cxnId="{37012E28-0F67-4BDC-84B3-97D08C39007C}">
      <dgm:prSet/>
      <dgm:spPr/>
      <dgm:t>
        <a:bodyPr/>
        <a:lstStyle/>
        <a:p>
          <a:endParaRPr lang="en-US"/>
        </a:p>
      </dgm:t>
    </dgm:pt>
    <dgm:pt modelId="{35D2A3DE-A021-4111-BD69-234FFB5587A5}" type="sibTrans" cxnId="{37012E28-0F67-4BDC-84B3-97D08C39007C}">
      <dgm:prSet/>
      <dgm:spPr/>
      <dgm:t>
        <a:bodyPr/>
        <a:lstStyle/>
        <a:p>
          <a:endParaRPr lang="en-US"/>
        </a:p>
      </dgm:t>
    </dgm:pt>
    <dgm:pt modelId="{08436FEF-798D-46F4-8408-BF3CC1CEA5DA}">
      <dgm:prSet/>
      <dgm:spPr>
        <a:solidFill>
          <a:srgbClr val="67A56D"/>
        </a:solidFill>
      </dgm:spPr>
      <dgm:t>
        <a:bodyPr/>
        <a:lstStyle/>
        <a:p>
          <a:r>
            <a:rPr lang="en-US" b="1" dirty="0" err="1"/>
            <a:t>Graftons</a:t>
          </a:r>
          <a:r>
            <a:rPr lang="en-US" b="1" dirty="0"/>
            <a:t> View Holiday Light show</a:t>
          </a:r>
          <a:br>
            <a:rPr lang="en-US" b="1" dirty="0"/>
          </a:br>
          <a:br>
            <a:rPr lang="en-US" b="1" dirty="0"/>
          </a:br>
          <a:r>
            <a:rPr lang="en-US" b="1" dirty="0"/>
            <a:t>Hope everyone had a chance to stop by and see the beautiful light show set up by our neighbor, Jay Cook on </a:t>
          </a:r>
          <a:r>
            <a:rPr lang="en-US" b="1" dirty="0" err="1"/>
            <a:t>Graftons</a:t>
          </a:r>
          <a:r>
            <a:rPr lang="en-US" b="1" dirty="0"/>
            <a:t> view. We like to thank Jay for hosting a community get together to learn about how he did it.</a:t>
          </a:r>
          <a:endParaRPr lang="en-US" dirty="0"/>
        </a:p>
      </dgm:t>
    </dgm:pt>
    <dgm:pt modelId="{9A360799-6263-41C6-813A-3904BF710480}" type="parTrans" cxnId="{8C9127DD-6EC3-4EEB-A04F-5C92C4A4BC55}">
      <dgm:prSet/>
      <dgm:spPr/>
      <dgm:t>
        <a:bodyPr/>
        <a:lstStyle/>
        <a:p>
          <a:endParaRPr lang="en-US"/>
        </a:p>
      </dgm:t>
    </dgm:pt>
    <dgm:pt modelId="{34410B07-0AD2-430A-81C3-666C6D8E8C59}" type="sibTrans" cxnId="{8C9127DD-6EC3-4EEB-A04F-5C92C4A4BC55}">
      <dgm:prSet/>
      <dgm:spPr/>
      <dgm:t>
        <a:bodyPr/>
        <a:lstStyle/>
        <a:p>
          <a:endParaRPr lang="en-US"/>
        </a:p>
      </dgm:t>
    </dgm:pt>
    <dgm:pt modelId="{CB4B0464-6E0D-4E4A-B863-896BFE2F35E3}">
      <dgm:prSet/>
      <dgm:spPr>
        <a:solidFill>
          <a:srgbClr val="67A56D"/>
        </a:solidFill>
      </dgm:spPr>
      <dgm:t>
        <a:bodyPr/>
        <a:lstStyle/>
        <a:p>
          <a:r>
            <a:rPr lang="en-US" b="1" dirty="0"/>
            <a:t>See page 4 to see how Jay set this up                        </a:t>
          </a:r>
          <a:endParaRPr lang="en-US" dirty="0"/>
        </a:p>
      </dgm:t>
    </dgm:pt>
    <dgm:pt modelId="{50FC7012-B4EA-48B8-AD7D-E30ED904B18D}" type="parTrans" cxnId="{BCABFF97-6185-4E54-BF95-B74420C134BD}">
      <dgm:prSet/>
      <dgm:spPr/>
      <dgm:t>
        <a:bodyPr/>
        <a:lstStyle/>
        <a:p>
          <a:endParaRPr lang="en-US"/>
        </a:p>
      </dgm:t>
    </dgm:pt>
    <dgm:pt modelId="{F42A780C-5F07-4199-9D95-C11F5383259F}" type="sibTrans" cxnId="{BCABFF97-6185-4E54-BF95-B74420C134BD}">
      <dgm:prSet/>
      <dgm:spPr/>
      <dgm:t>
        <a:bodyPr/>
        <a:lstStyle/>
        <a:p>
          <a:endParaRPr lang="en-US"/>
        </a:p>
      </dgm:t>
    </dgm:pt>
    <dgm:pt modelId="{008F4181-9608-4A90-92EC-9E3F804349C4}" type="pres">
      <dgm:prSet presAssocID="{BECDE373-76F3-400B-A796-7320A616EAF6}" presName="Name0" presStyleCnt="0">
        <dgm:presLayoutVars>
          <dgm:dir/>
          <dgm:resizeHandles val="exact"/>
        </dgm:presLayoutVars>
      </dgm:prSet>
      <dgm:spPr/>
    </dgm:pt>
    <dgm:pt modelId="{8ECD3881-E0CB-4C38-8791-B8163FEB4BE4}" type="pres">
      <dgm:prSet presAssocID="{BECDE373-76F3-400B-A796-7320A616EAF6}" presName="fgShape" presStyleLbl="fgShp" presStyleIdx="0" presStyleCnt="1"/>
      <dgm:spPr/>
    </dgm:pt>
    <dgm:pt modelId="{D5936F79-AAA4-4AFF-A4B2-6BE01B42EA1E}" type="pres">
      <dgm:prSet presAssocID="{BECDE373-76F3-400B-A796-7320A616EAF6}" presName="linComp" presStyleCnt="0"/>
      <dgm:spPr/>
    </dgm:pt>
    <dgm:pt modelId="{095AFCBE-3B53-4B79-9882-5B74C65DA9F8}" type="pres">
      <dgm:prSet presAssocID="{096320D0-50C3-44BC-BDEA-759BCF1339C4}" presName="compNode" presStyleCnt="0"/>
      <dgm:spPr/>
    </dgm:pt>
    <dgm:pt modelId="{D892F846-0CF3-43E3-B5B3-12EED590D1CA}" type="pres">
      <dgm:prSet presAssocID="{096320D0-50C3-44BC-BDEA-759BCF1339C4}" presName="bkgdShape" presStyleLbl="node1" presStyleIdx="0" presStyleCnt="1"/>
      <dgm:spPr/>
    </dgm:pt>
    <dgm:pt modelId="{43BA30E1-628B-4690-B343-D1291F85CB3D}" type="pres">
      <dgm:prSet presAssocID="{096320D0-50C3-44BC-BDEA-759BCF1339C4}" presName="nodeTx" presStyleLbl="node1" presStyleIdx="0" presStyleCnt="1">
        <dgm:presLayoutVars>
          <dgm:bulletEnabled val="1"/>
        </dgm:presLayoutVars>
      </dgm:prSet>
      <dgm:spPr/>
    </dgm:pt>
    <dgm:pt modelId="{EDDDA91A-7B5C-49CB-887F-178F0733CA2C}" type="pres">
      <dgm:prSet presAssocID="{096320D0-50C3-44BC-BDEA-759BCF1339C4}" presName="invisiNode" presStyleLbl="node1" presStyleIdx="0" presStyleCnt="1"/>
      <dgm:spPr/>
    </dgm:pt>
    <dgm:pt modelId="{7B471130-04C0-4350-83FF-356011D90E43}" type="pres">
      <dgm:prSet presAssocID="{096320D0-50C3-44BC-BDEA-759BCF1339C4}" presName="imagNode" presStyleLbl="fgImgPlace1" presStyleIdx="0" presStyleCnt="1" custFlipVert="0" custFlipHor="1" custScaleX="221196" custScaleY="93931" custLinFactNeighborX="1730" custLinFactNeighborY="-1918"/>
      <dgm:spPr/>
    </dgm:pt>
  </dgm:ptLst>
  <dgm:cxnLst>
    <dgm:cxn modelId="{37012E28-0F67-4BDC-84B3-97D08C39007C}" srcId="{BECDE373-76F3-400B-A796-7320A616EAF6}" destId="{096320D0-50C3-44BC-BDEA-759BCF1339C4}" srcOrd="0" destOrd="0" parTransId="{5D966E7A-83EB-469F-B99E-15FB9D47A62C}" sibTransId="{35D2A3DE-A021-4111-BD69-234FFB5587A5}"/>
    <dgm:cxn modelId="{C0968F37-392F-4E32-9BA8-BB66B53A2C77}" type="presOf" srcId="{08436FEF-798D-46F4-8408-BF3CC1CEA5DA}" destId="{43BA30E1-628B-4690-B343-D1291F85CB3D}" srcOrd="1" destOrd="1" presId="urn:microsoft.com/office/officeart/2005/8/layout/hList7"/>
    <dgm:cxn modelId="{8BED685C-7C16-4A47-97D5-E771A72464C2}" type="presOf" srcId="{BECDE373-76F3-400B-A796-7320A616EAF6}" destId="{008F4181-9608-4A90-92EC-9E3F804349C4}" srcOrd="0" destOrd="0" presId="urn:microsoft.com/office/officeart/2005/8/layout/hList7"/>
    <dgm:cxn modelId="{BCABFF97-6185-4E54-BF95-B74420C134BD}" srcId="{096320D0-50C3-44BC-BDEA-759BCF1339C4}" destId="{CB4B0464-6E0D-4E4A-B863-896BFE2F35E3}" srcOrd="1" destOrd="0" parTransId="{50FC7012-B4EA-48B8-AD7D-E30ED904B18D}" sibTransId="{F42A780C-5F07-4199-9D95-C11F5383259F}"/>
    <dgm:cxn modelId="{B306A09A-7635-4D40-9AC4-5F0E15F663D1}" type="presOf" srcId="{08436FEF-798D-46F4-8408-BF3CC1CEA5DA}" destId="{D892F846-0CF3-43E3-B5B3-12EED590D1CA}" srcOrd="0" destOrd="1" presId="urn:microsoft.com/office/officeart/2005/8/layout/hList7"/>
    <dgm:cxn modelId="{61605BAB-F231-4DB4-84AA-9931CE5EB065}" type="presOf" srcId="{CB4B0464-6E0D-4E4A-B863-896BFE2F35E3}" destId="{D892F846-0CF3-43E3-B5B3-12EED590D1CA}" srcOrd="0" destOrd="2" presId="urn:microsoft.com/office/officeart/2005/8/layout/hList7"/>
    <dgm:cxn modelId="{293DE9B1-3438-4E72-9C85-03CCA2F1C1F6}" type="presOf" srcId="{CB4B0464-6E0D-4E4A-B863-896BFE2F35E3}" destId="{43BA30E1-628B-4690-B343-D1291F85CB3D}" srcOrd="1" destOrd="2" presId="urn:microsoft.com/office/officeart/2005/8/layout/hList7"/>
    <dgm:cxn modelId="{8C9127DD-6EC3-4EEB-A04F-5C92C4A4BC55}" srcId="{096320D0-50C3-44BC-BDEA-759BCF1339C4}" destId="{08436FEF-798D-46F4-8408-BF3CC1CEA5DA}" srcOrd="0" destOrd="0" parTransId="{9A360799-6263-41C6-813A-3904BF710480}" sibTransId="{34410B07-0AD2-430A-81C3-666C6D8E8C59}"/>
    <dgm:cxn modelId="{0420F7F6-FE05-4C4A-881D-CB882429954B}" type="presOf" srcId="{096320D0-50C3-44BC-BDEA-759BCF1339C4}" destId="{D892F846-0CF3-43E3-B5B3-12EED590D1CA}" srcOrd="0" destOrd="0" presId="urn:microsoft.com/office/officeart/2005/8/layout/hList7"/>
    <dgm:cxn modelId="{26BB53FC-16ED-4B86-A522-F3EDEC928E31}" type="presOf" srcId="{096320D0-50C3-44BC-BDEA-759BCF1339C4}" destId="{43BA30E1-628B-4690-B343-D1291F85CB3D}" srcOrd="1" destOrd="0" presId="urn:microsoft.com/office/officeart/2005/8/layout/hList7"/>
    <dgm:cxn modelId="{C59923FA-5F40-456D-9D6D-6E45CD57DA71}" type="presParOf" srcId="{008F4181-9608-4A90-92EC-9E3F804349C4}" destId="{8ECD3881-E0CB-4C38-8791-B8163FEB4BE4}" srcOrd="0" destOrd="0" presId="urn:microsoft.com/office/officeart/2005/8/layout/hList7"/>
    <dgm:cxn modelId="{0CDBBE49-F92C-4181-9E51-A1D061650612}" type="presParOf" srcId="{008F4181-9608-4A90-92EC-9E3F804349C4}" destId="{D5936F79-AAA4-4AFF-A4B2-6BE01B42EA1E}" srcOrd="1" destOrd="0" presId="urn:microsoft.com/office/officeart/2005/8/layout/hList7"/>
    <dgm:cxn modelId="{54F55910-634F-453E-928F-3465CDBC87EA}" type="presParOf" srcId="{D5936F79-AAA4-4AFF-A4B2-6BE01B42EA1E}" destId="{095AFCBE-3B53-4B79-9882-5B74C65DA9F8}" srcOrd="0" destOrd="0" presId="urn:microsoft.com/office/officeart/2005/8/layout/hList7"/>
    <dgm:cxn modelId="{75C1B795-10A8-4457-935F-FF2F581754C7}" type="presParOf" srcId="{095AFCBE-3B53-4B79-9882-5B74C65DA9F8}" destId="{D892F846-0CF3-43E3-B5B3-12EED590D1CA}" srcOrd="0" destOrd="0" presId="urn:microsoft.com/office/officeart/2005/8/layout/hList7"/>
    <dgm:cxn modelId="{BC69D2EC-CA39-4012-BA86-560EC2196D69}" type="presParOf" srcId="{095AFCBE-3B53-4B79-9882-5B74C65DA9F8}" destId="{43BA30E1-628B-4690-B343-D1291F85CB3D}" srcOrd="1" destOrd="0" presId="urn:microsoft.com/office/officeart/2005/8/layout/hList7"/>
    <dgm:cxn modelId="{14F65AF4-DA8E-406D-9222-1C523941FE5F}" type="presParOf" srcId="{095AFCBE-3B53-4B79-9882-5B74C65DA9F8}" destId="{EDDDA91A-7B5C-49CB-887F-178F0733CA2C}" srcOrd="2" destOrd="0" presId="urn:microsoft.com/office/officeart/2005/8/layout/hList7"/>
    <dgm:cxn modelId="{04A57812-50B8-463D-BB75-5DF6565AD0E9}" type="presParOf" srcId="{095AFCBE-3B53-4B79-9882-5B74C65DA9F8}" destId="{7B471130-04C0-4350-83FF-356011D90E43}" srcOrd="3" destOrd="0" presId="urn:microsoft.com/office/officeart/2005/8/layout/hList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A7E63A-4249-45AD-B3AE-E3EF131B609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4011871F-372B-45CB-9FE0-9BCE08750655}">
      <dgm:prSet/>
      <dgm:spPr>
        <a:solidFill>
          <a:srgbClr val="00B050"/>
        </a:solidFill>
      </dgm:spPr>
      <dgm:t>
        <a:bodyPr/>
        <a:lstStyle/>
        <a:p>
          <a:pPr rtl="0"/>
          <a:r>
            <a:rPr lang="en-US" dirty="0"/>
            <a:t>Feed the Green Recycle cans available from HC</a:t>
          </a:r>
          <a:br>
            <a:rPr lang="en-US" dirty="0"/>
          </a:br>
          <a:r>
            <a:rPr lang="en-US" dirty="0"/>
            <a:t>Just go to link and fill out form</a:t>
          </a:r>
          <a:br>
            <a:rPr lang="en-US" dirty="0"/>
          </a:br>
          <a:r>
            <a:rPr lang="en-US" dirty="0">
              <a:hlinkClick xmlns:r="http://schemas.openxmlformats.org/officeDocument/2006/relationships" r:id="rId1"/>
            </a:rPr>
            <a:t>https://data.howardcountymd.gov/gfoodscrapprogram/</a:t>
          </a:r>
          <a:r>
            <a:rPr lang="en-US" dirty="0"/>
            <a:t> </a:t>
          </a:r>
        </a:p>
      </dgm:t>
    </dgm:pt>
    <dgm:pt modelId="{A117D367-6830-4969-B728-7F8A7FDA8F2F}" type="parTrans" cxnId="{D27F1375-7E52-4BF9-A30D-FF8EA3EC8E8A}">
      <dgm:prSet/>
      <dgm:spPr/>
      <dgm:t>
        <a:bodyPr/>
        <a:lstStyle/>
        <a:p>
          <a:endParaRPr lang="en-US"/>
        </a:p>
      </dgm:t>
    </dgm:pt>
    <dgm:pt modelId="{5CC0F422-D46C-4146-B7C6-43F2EA1E59AC}" type="sibTrans" cxnId="{D27F1375-7E52-4BF9-A30D-FF8EA3EC8E8A}">
      <dgm:prSet/>
      <dgm:spPr/>
      <dgm:t>
        <a:bodyPr/>
        <a:lstStyle/>
        <a:p>
          <a:endParaRPr lang="en-US"/>
        </a:p>
      </dgm:t>
    </dgm:pt>
    <dgm:pt modelId="{11A1F20F-E276-400B-BD36-28012D790EC5}" type="pres">
      <dgm:prSet presAssocID="{6AA7E63A-4249-45AD-B3AE-E3EF131B6091}" presName="linearFlow" presStyleCnt="0">
        <dgm:presLayoutVars>
          <dgm:dir/>
          <dgm:resizeHandles val="exact"/>
        </dgm:presLayoutVars>
      </dgm:prSet>
      <dgm:spPr/>
    </dgm:pt>
    <dgm:pt modelId="{8868CA10-681E-4ECF-81D1-172CCEA2C2E3}" type="pres">
      <dgm:prSet presAssocID="{4011871F-372B-45CB-9FE0-9BCE08750655}" presName="composite" presStyleCnt="0"/>
      <dgm:spPr/>
    </dgm:pt>
    <dgm:pt modelId="{A9DE2261-415A-46FB-8684-18780E00906A}" type="pres">
      <dgm:prSet presAssocID="{4011871F-372B-45CB-9FE0-9BCE08750655}" presName="imgShp" presStyleLbl="fgImgPlace1" presStyleIdx="0" presStyleCnt="1"/>
      <dgm:spPr/>
    </dgm:pt>
    <dgm:pt modelId="{3567BC51-8D4F-4F67-AC31-D6065E7A443F}" type="pres">
      <dgm:prSet presAssocID="{4011871F-372B-45CB-9FE0-9BCE08750655}" presName="txShp" presStyleLbl="node1" presStyleIdx="0" presStyleCnt="1" custScaleX="106465">
        <dgm:presLayoutVars>
          <dgm:bulletEnabled val="1"/>
        </dgm:presLayoutVars>
      </dgm:prSet>
      <dgm:spPr/>
    </dgm:pt>
  </dgm:ptLst>
  <dgm:cxnLst>
    <dgm:cxn modelId="{DBA7AF62-8026-46AC-960F-CD6A5F4FB051}" type="presOf" srcId="{6AA7E63A-4249-45AD-B3AE-E3EF131B6091}" destId="{11A1F20F-E276-400B-BD36-28012D790EC5}" srcOrd="0" destOrd="0" presId="urn:microsoft.com/office/officeart/2005/8/layout/vList3"/>
    <dgm:cxn modelId="{D27F1375-7E52-4BF9-A30D-FF8EA3EC8E8A}" srcId="{6AA7E63A-4249-45AD-B3AE-E3EF131B6091}" destId="{4011871F-372B-45CB-9FE0-9BCE08750655}" srcOrd="0" destOrd="0" parTransId="{A117D367-6830-4969-B728-7F8A7FDA8F2F}" sibTransId="{5CC0F422-D46C-4146-B7C6-43F2EA1E59AC}"/>
    <dgm:cxn modelId="{721556BB-2D15-4740-A8ED-6AC93C67698D}" type="presOf" srcId="{4011871F-372B-45CB-9FE0-9BCE08750655}" destId="{3567BC51-8D4F-4F67-AC31-D6065E7A443F}" srcOrd="0" destOrd="0" presId="urn:microsoft.com/office/officeart/2005/8/layout/vList3"/>
    <dgm:cxn modelId="{AC34A9EA-41EA-47BC-B803-04B8DB2487E0}" type="presParOf" srcId="{11A1F20F-E276-400B-BD36-28012D790EC5}" destId="{8868CA10-681E-4ECF-81D1-172CCEA2C2E3}" srcOrd="0" destOrd="0" presId="urn:microsoft.com/office/officeart/2005/8/layout/vList3"/>
    <dgm:cxn modelId="{2EDF76B1-A7B4-4726-BEE0-B908CA072CD8}" type="presParOf" srcId="{8868CA10-681E-4ECF-81D1-172CCEA2C2E3}" destId="{A9DE2261-415A-46FB-8684-18780E00906A}" srcOrd="0" destOrd="0" presId="urn:microsoft.com/office/officeart/2005/8/layout/vList3"/>
    <dgm:cxn modelId="{6DB1E05A-3BBE-4173-8D18-B9BD222D0F3B}" type="presParOf" srcId="{8868CA10-681E-4ECF-81D1-172CCEA2C2E3}" destId="{3567BC51-8D4F-4F67-AC31-D6065E7A443F}" srcOrd="1" destOrd="0" presId="urn:microsoft.com/office/officeart/2005/8/layout/vList3"/>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E90813-C5E2-421F-A545-EDE5D56E3F0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D7FA185-BE9C-4933-883E-57E32C5B4AD8}">
      <dgm:prSet/>
      <dgm:spPr/>
      <dgm:t>
        <a:bodyPr/>
        <a:lstStyle/>
        <a:p>
          <a:pPr rtl="0"/>
          <a:endParaRPr lang="en-US" dirty="0"/>
        </a:p>
      </dgm:t>
    </dgm:pt>
    <dgm:pt modelId="{2C7B847F-4435-4759-932E-7A8AE9835240}" type="parTrans" cxnId="{FE571FFC-0567-4098-97F7-4F9FACC06B17}">
      <dgm:prSet/>
      <dgm:spPr/>
      <dgm:t>
        <a:bodyPr/>
        <a:lstStyle/>
        <a:p>
          <a:endParaRPr lang="en-US"/>
        </a:p>
      </dgm:t>
    </dgm:pt>
    <dgm:pt modelId="{1B183A46-D670-4B6D-A563-D849192C46C4}" type="sibTrans" cxnId="{FE571FFC-0567-4098-97F7-4F9FACC06B17}">
      <dgm:prSet/>
      <dgm:spPr/>
      <dgm:t>
        <a:bodyPr/>
        <a:lstStyle/>
        <a:p>
          <a:endParaRPr lang="en-US"/>
        </a:p>
      </dgm:t>
    </dgm:pt>
    <dgm:pt modelId="{31C79FF4-4A1B-4EF6-B0D9-A2BEE55A5498}" type="pres">
      <dgm:prSet presAssocID="{88E90813-C5E2-421F-A545-EDE5D56E3F03}" presName="CompostProcess" presStyleCnt="0">
        <dgm:presLayoutVars>
          <dgm:dir/>
          <dgm:resizeHandles val="exact"/>
        </dgm:presLayoutVars>
      </dgm:prSet>
      <dgm:spPr/>
    </dgm:pt>
    <dgm:pt modelId="{DB25E4C2-EA42-4F84-9185-8B6D2E39F891}" type="pres">
      <dgm:prSet presAssocID="{88E90813-C5E2-421F-A545-EDE5D56E3F03}" presName="arrow" presStyleLbl="bgShp" presStyleIdx="0" presStyleCnt="1" custAng="19412093"/>
      <dgm:spPr/>
    </dgm:pt>
    <dgm:pt modelId="{001346D7-FCD9-4A0F-8769-F63B1FE9FA57}" type="pres">
      <dgm:prSet presAssocID="{88E90813-C5E2-421F-A545-EDE5D56E3F03}" presName="linearProcess" presStyleCnt="0"/>
      <dgm:spPr/>
    </dgm:pt>
    <dgm:pt modelId="{028D627A-137D-4BB5-B7BA-70EA91226576}" type="pres">
      <dgm:prSet presAssocID="{7D7FA185-BE9C-4933-883E-57E32C5B4AD8}" presName="textNode" presStyleLbl="node1" presStyleIdx="0" presStyleCnt="1" custScaleX="138173" custScaleY="239921" custLinFactX="-200000" custLinFactNeighborX="-281790" custLinFactNeighborY="5253">
        <dgm:presLayoutVars>
          <dgm:bulletEnabled val="1"/>
        </dgm:presLayoutVars>
      </dgm:prSet>
      <dgm:spPr/>
    </dgm:pt>
  </dgm:ptLst>
  <dgm:cxnLst>
    <dgm:cxn modelId="{82213723-B517-4575-A276-CEE9F8A76CFD}" type="presOf" srcId="{7D7FA185-BE9C-4933-883E-57E32C5B4AD8}" destId="{028D627A-137D-4BB5-B7BA-70EA91226576}" srcOrd="0" destOrd="0" presId="urn:microsoft.com/office/officeart/2005/8/layout/hProcess9"/>
    <dgm:cxn modelId="{5798B15D-E1C2-427A-9E78-F81D0282C659}" type="presOf" srcId="{88E90813-C5E2-421F-A545-EDE5D56E3F03}" destId="{31C79FF4-4A1B-4EF6-B0D9-A2BEE55A5498}" srcOrd="0" destOrd="0" presId="urn:microsoft.com/office/officeart/2005/8/layout/hProcess9"/>
    <dgm:cxn modelId="{FE571FFC-0567-4098-97F7-4F9FACC06B17}" srcId="{88E90813-C5E2-421F-A545-EDE5D56E3F03}" destId="{7D7FA185-BE9C-4933-883E-57E32C5B4AD8}" srcOrd="0" destOrd="0" parTransId="{2C7B847F-4435-4759-932E-7A8AE9835240}" sibTransId="{1B183A46-D670-4B6D-A563-D849192C46C4}"/>
    <dgm:cxn modelId="{E517B02F-F705-41BD-925B-C8E7D6B66A3D}" type="presParOf" srcId="{31C79FF4-4A1B-4EF6-B0D9-A2BEE55A5498}" destId="{DB25E4C2-EA42-4F84-9185-8B6D2E39F891}" srcOrd="0" destOrd="0" presId="urn:microsoft.com/office/officeart/2005/8/layout/hProcess9"/>
    <dgm:cxn modelId="{6EF4A7DC-EE41-4BC0-A630-A70F26B16BDE}" type="presParOf" srcId="{31C79FF4-4A1B-4EF6-B0D9-A2BEE55A5498}" destId="{001346D7-FCD9-4A0F-8769-F63B1FE9FA57}" srcOrd="1" destOrd="0" presId="urn:microsoft.com/office/officeart/2005/8/layout/hProcess9"/>
    <dgm:cxn modelId="{5C277804-BBC3-41CC-BBE0-5202F8413D5B}" type="presParOf" srcId="{001346D7-FCD9-4A0F-8769-F63B1FE9FA57}" destId="{028D627A-137D-4BB5-B7BA-70EA91226576}" srcOrd="0" destOrd="0" presId="urn:microsoft.com/office/officeart/2005/8/layout/hProcess9"/>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8C75E9-E197-4B78-A2AD-E4B15C2BB8D6}" type="doc">
      <dgm:prSet loTypeId="urn:microsoft.com/office/officeart/2005/8/layout/target3" loCatId="relationship" qsTypeId="urn:microsoft.com/office/officeart/2005/8/quickstyle/3d9" qsCatId="3D" csTypeId="urn:microsoft.com/office/officeart/2005/8/colors/colorful1" csCatId="colorful" phldr="1"/>
      <dgm:spPr/>
      <dgm:t>
        <a:bodyPr/>
        <a:lstStyle/>
        <a:p>
          <a:endParaRPr lang="en-US"/>
        </a:p>
      </dgm:t>
    </dgm:pt>
    <dgm:pt modelId="{95D882A1-5CCD-4C39-935A-00ADA5AE1DD8}">
      <dgm:prSet/>
      <dgm:spPr>
        <a:ln>
          <a:solidFill>
            <a:schemeClr val="accent6">
              <a:lumMod val="75000"/>
            </a:schemeClr>
          </a:solidFill>
        </a:ln>
      </dgm:spPr>
      <dgm:t>
        <a:bodyPr/>
        <a:lstStyle/>
        <a:p>
          <a:r>
            <a:rPr lang="en-US" b="0" i="0" baseline="0" dirty="0"/>
            <a:t>Let’s give a big shout out to community member, Susan Lavin</a:t>
          </a:r>
          <a:br>
            <a:rPr lang="en-US" b="0" i="0" baseline="0" dirty="0"/>
          </a:br>
          <a:r>
            <a:rPr lang="en-US" b="0" i="0" baseline="0" dirty="0"/>
            <a:t>(Continued on page 2)</a:t>
          </a:r>
          <a:endParaRPr lang="en-US" dirty="0"/>
        </a:p>
      </dgm:t>
    </dgm:pt>
    <dgm:pt modelId="{5646A6E8-E08D-46E0-9FC7-D80F5D9EF6ED}" type="parTrans" cxnId="{5EBFC69A-7DAC-4146-8B72-D309C163250F}">
      <dgm:prSet/>
      <dgm:spPr/>
      <dgm:t>
        <a:bodyPr/>
        <a:lstStyle/>
        <a:p>
          <a:endParaRPr lang="en-US"/>
        </a:p>
      </dgm:t>
    </dgm:pt>
    <dgm:pt modelId="{7114F4A1-5C46-4DDC-9E93-B0119F98369D}" type="sibTrans" cxnId="{5EBFC69A-7DAC-4146-8B72-D309C163250F}">
      <dgm:prSet/>
      <dgm:spPr/>
      <dgm:t>
        <a:bodyPr/>
        <a:lstStyle/>
        <a:p>
          <a:endParaRPr lang="en-US"/>
        </a:p>
      </dgm:t>
    </dgm:pt>
    <dgm:pt modelId="{FE066BC2-C0C5-477F-A30B-5BB9CA166BE9}" type="pres">
      <dgm:prSet presAssocID="{E38C75E9-E197-4B78-A2AD-E4B15C2BB8D6}" presName="Name0" presStyleCnt="0">
        <dgm:presLayoutVars>
          <dgm:chMax val="7"/>
          <dgm:dir/>
          <dgm:animLvl val="lvl"/>
          <dgm:resizeHandles val="exact"/>
        </dgm:presLayoutVars>
      </dgm:prSet>
      <dgm:spPr/>
    </dgm:pt>
    <dgm:pt modelId="{0B61FC00-2DD9-44AF-8DFA-0BDF249F87C3}" type="pres">
      <dgm:prSet presAssocID="{95D882A1-5CCD-4C39-935A-00ADA5AE1DD8}" presName="circle1" presStyleLbl="node1" presStyleIdx="0" presStyleCnt="1" custLinFactNeighborX="-17536" custLinFactNeighborY="3675"/>
      <dgm:spPr/>
    </dgm:pt>
    <dgm:pt modelId="{F977E47A-06AF-468C-94D3-640F10235954}" type="pres">
      <dgm:prSet presAssocID="{95D882A1-5CCD-4C39-935A-00ADA5AE1DD8}" presName="space" presStyleCnt="0"/>
      <dgm:spPr/>
    </dgm:pt>
    <dgm:pt modelId="{59D6DF2D-0449-4E91-A701-FE8B7512777B}" type="pres">
      <dgm:prSet presAssocID="{95D882A1-5CCD-4C39-935A-00ADA5AE1DD8}" presName="rect1" presStyleLbl="alignAcc1" presStyleIdx="0" presStyleCnt="1"/>
      <dgm:spPr>
        <a:prstGeom prst="round2DiagRect">
          <a:avLst/>
        </a:prstGeom>
      </dgm:spPr>
    </dgm:pt>
    <dgm:pt modelId="{330F1EA4-1EF3-4F3A-B4E3-2E5BA468A1FA}" type="pres">
      <dgm:prSet presAssocID="{95D882A1-5CCD-4C39-935A-00ADA5AE1DD8}" presName="rect1ParTxNoCh" presStyleLbl="alignAcc1" presStyleIdx="0" presStyleCnt="1">
        <dgm:presLayoutVars>
          <dgm:chMax val="1"/>
          <dgm:bulletEnabled val="1"/>
        </dgm:presLayoutVars>
      </dgm:prSet>
      <dgm:spPr>
        <a:prstGeom prst="round2DiagRect">
          <a:avLst/>
        </a:prstGeom>
      </dgm:spPr>
    </dgm:pt>
  </dgm:ptLst>
  <dgm:cxnLst>
    <dgm:cxn modelId="{AA9BA900-5041-4D07-97AF-D30FF4FB9917}" type="presOf" srcId="{E38C75E9-E197-4B78-A2AD-E4B15C2BB8D6}" destId="{FE066BC2-C0C5-477F-A30B-5BB9CA166BE9}" srcOrd="0" destOrd="0" presId="urn:microsoft.com/office/officeart/2005/8/layout/target3"/>
    <dgm:cxn modelId="{C4D8DB36-7FB6-4477-924D-7BFC3E7B4970}" type="presOf" srcId="{95D882A1-5CCD-4C39-935A-00ADA5AE1DD8}" destId="{59D6DF2D-0449-4E91-A701-FE8B7512777B}" srcOrd="0" destOrd="0" presId="urn:microsoft.com/office/officeart/2005/8/layout/target3"/>
    <dgm:cxn modelId="{5EBFC69A-7DAC-4146-8B72-D309C163250F}" srcId="{E38C75E9-E197-4B78-A2AD-E4B15C2BB8D6}" destId="{95D882A1-5CCD-4C39-935A-00ADA5AE1DD8}" srcOrd="0" destOrd="0" parTransId="{5646A6E8-E08D-46E0-9FC7-D80F5D9EF6ED}" sibTransId="{7114F4A1-5C46-4DDC-9E93-B0119F98369D}"/>
    <dgm:cxn modelId="{656DE8FB-3172-47C1-9767-6179BA109C58}" type="presOf" srcId="{95D882A1-5CCD-4C39-935A-00ADA5AE1DD8}" destId="{330F1EA4-1EF3-4F3A-B4E3-2E5BA468A1FA}" srcOrd="1" destOrd="0" presId="urn:microsoft.com/office/officeart/2005/8/layout/target3"/>
    <dgm:cxn modelId="{B7E99D07-665C-4B3F-914B-DD405D39FA0E}" type="presParOf" srcId="{FE066BC2-C0C5-477F-A30B-5BB9CA166BE9}" destId="{0B61FC00-2DD9-44AF-8DFA-0BDF249F87C3}" srcOrd="0" destOrd="0" presId="urn:microsoft.com/office/officeart/2005/8/layout/target3"/>
    <dgm:cxn modelId="{E716F692-DB3B-4561-97A5-29B38710D04C}" type="presParOf" srcId="{FE066BC2-C0C5-477F-A30B-5BB9CA166BE9}" destId="{F977E47A-06AF-468C-94D3-640F10235954}" srcOrd="1" destOrd="0" presId="urn:microsoft.com/office/officeart/2005/8/layout/target3"/>
    <dgm:cxn modelId="{B5C4C5A4-5D2A-4CDF-9457-BB5F1371B0E0}" type="presParOf" srcId="{FE066BC2-C0C5-477F-A30B-5BB9CA166BE9}" destId="{59D6DF2D-0449-4E91-A701-FE8B7512777B}" srcOrd="2" destOrd="0" presId="urn:microsoft.com/office/officeart/2005/8/layout/target3"/>
    <dgm:cxn modelId="{061F2337-FBA1-4054-853A-31135ECA0803}" type="presParOf" srcId="{FE066BC2-C0C5-477F-A30B-5BB9CA166BE9}" destId="{330F1EA4-1EF3-4F3A-B4E3-2E5BA468A1FA}" srcOrd="3" destOrd="0" presId="urn:microsoft.com/office/officeart/2005/8/layout/target3"/>
  </dgm:cxnLst>
  <dgm:bg/>
  <dgm:whole/>
  <dgm:extLst>
    <a:ext uri="http://schemas.microsoft.com/office/drawing/2008/diagram">
      <dsp:dataModelExt xmlns:dsp="http://schemas.microsoft.com/office/drawing/2008/diagram" relId="rId6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2F846-0CF3-43E3-B5B3-12EED590D1CA}">
      <dsp:nvSpPr>
        <dsp:cNvPr id="0" name=""/>
        <dsp:cNvSpPr/>
      </dsp:nvSpPr>
      <dsp:spPr>
        <a:xfrm>
          <a:off x="66302" y="0"/>
          <a:ext cx="857993" cy="1443763"/>
        </a:xfrm>
        <a:prstGeom prst="roundRect">
          <a:avLst>
            <a:gd name="adj" fmla="val 10000"/>
          </a:avLst>
        </a:prstGeom>
        <a:solidFill>
          <a:srgbClr val="67A56D"/>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t" anchorCtr="1">
          <a:noAutofit/>
        </a:bodyPr>
        <a:lstStyle/>
        <a:p>
          <a:pPr marL="0" lvl="0" indent="0" algn="l" defTabSz="222250">
            <a:lnSpc>
              <a:spcPct val="90000"/>
            </a:lnSpc>
            <a:spcBef>
              <a:spcPct val="0"/>
            </a:spcBef>
            <a:spcAft>
              <a:spcPct val="35000"/>
            </a:spcAft>
            <a:buNone/>
          </a:pPr>
          <a:r>
            <a:rPr lang="en-US" sz="500" kern="1200" dirty="0"/>
            <a:t>Did you see the beautiful light show this year in our community? </a:t>
          </a:r>
        </a:p>
        <a:p>
          <a:pPr marL="57150" lvl="1" indent="-57150" algn="l" defTabSz="177800">
            <a:lnSpc>
              <a:spcPct val="90000"/>
            </a:lnSpc>
            <a:spcBef>
              <a:spcPct val="0"/>
            </a:spcBef>
            <a:spcAft>
              <a:spcPct val="15000"/>
            </a:spcAft>
            <a:buChar char="•"/>
          </a:pPr>
          <a:r>
            <a:rPr lang="en-US" sz="400" b="1" kern="1200" dirty="0" err="1"/>
            <a:t>Graftons</a:t>
          </a:r>
          <a:r>
            <a:rPr lang="en-US" sz="400" b="1" kern="1200" dirty="0"/>
            <a:t> View Holiday Light show</a:t>
          </a:r>
          <a:br>
            <a:rPr lang="en-US" sz="400" b="1" kern="1200" dirty="0"/>
          </a:br>
          <a:br>
            <a:rPr lang="en-US" sz="400" b="1" kern="1200" dirty="0"/>
          </a:br>
          <a:r>
            <a:rPr lang="en-US" sz="400" b="1" kern="1200" dirty="0"/>
            <a:t>Hope everyone had a chance to stop by and see the beautiful light show set up by our neighbor, Jay Cook on </a:t>
          </a:r>
          <a:r>
            <a:rPr lang="en-US" sz="400" b="1" kern="1200" dirty="0" err="1"/>
            <a:t>Graftons</a:t>
          </a:r>
          <a:r>
            <a:rPr lang="en-US" sz="400" b="1" kern="1200" dirty="0"/>
            <a:t> view. We like to thank Jay for hosting a community get together to learn about how he did it.</a:t>
          </a:r>
          <a:endParaRPr lang="en-US" sz="400" kern="1200" dirty="0"/>
        </a:p>
        <a:p>
          <a:pPr marL="57150" lvl="1" indent="-57150" algn="l" defTabSz="177800">
            <a:lnSpc>
              <a:spcPct val="90000"/>
            </a:lnSpc>
            <a:spcBef>
              <a:spcPct val="0"/>
            </a:spcBef>
            <a:spcAft>
              <a:spcPct val="15000"/>
            </a:spcAft>
            <a:buChar char="•"/>
          </a:pPr>
          <a:r>
            <a:rPr lang="en-US" sz="400" b="1" kern="1200" dirty="0"/>
            <a:t>See page 4 to see how Jay set this up                        </a:t>
          </a:r>
          <a:endParaRPr lang="en-US" sz="400" kern="1200" dirty="0"/>
        </a:p>
      </dsp:txBody>
      <dsp:txXfrm>
        <a:off x="66302" y="577505"/>
        <a:ext cx="857993" cy="577505"/>
      </dsp:txXfrm>
    </dsp:sp>
    <dsp:sp modelId="{7B471130-04C0-4350-83FF-356011D90E43}">
      <dsp:nvSpPr>
        <dsp:cNvPr id="0" name=""/>
        <dsp:cNvSpPr/>
      </dsp:nvSpPr>
      <dsp:spPr>
        <a:xfrm flipH="1">
          <a:off x="-36425" y="91993"/>
          <a:ext cx="1063450" cy="451594"/>
        </a:xfrm>
        <a:prstGeom prst="ellipse">
          <a:avLst/>
        </a:prstGeom>
        <a:solidFill>
          <a:schemeClr val="accent1">
            <a:tint val="50000"/>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8ECD3881-E0CB-4C38-8791-B8163FEB4BE4}">
      <dsp:nvSpPr>
        <dsp:cNvPr id="0" name=""/>
        <dsp:cNvSpPr/>
      </dsp:nvSpPr>
      <dsp:spPr>
        <a:xfrm>
          <a:off x="39623" y="1155010"/>
          <a:ext cx="911351" cy="216564"/>
        </a:xfrm>
        <a:prstGeom prst="leftRightArrow">
          <a:avLst/>
        </a:prstGeom>
        <a:solidFill>
          <a:schemeClr val="accent1">
            <a:tint val="60000"/>
            <a:hueOff val="0"/>
            <a:satOff val="0"/>
            <a:lumOff val="0"/>
            <a:alphaOff val="0"/>
          </a:schemeClr>
        </a:solidFill>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7BC51-8D4F-4F67-AC31-D6065E7A443F}">
      <dsp:nvSpPr>
        <dsp:cNvPr id="0" name=""/>
        <dsp:cNvSpPr/>
      </dsp:nvSpPr>
      <dsp:spPr>
        <a:xfrm rot="10800000">
          <a:off x="166820" y="183103"/>
          <a:ext cx="539490" cy="255020"/>
        </a:xfrm>
        <a:prstGeom prst="homePlate">
          <a:avLst/>
        </a:prstGeom>
        <a:solidFill>
          <a:srgbClr val="00B050"/>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12457" tIns="19050" rIns="35560" bIns="19050" numCol="1" spcCol="1270" anchor="ctr" anchorCtr="0">
          <a:noAutofit/>
        </a:bodyPr>
        <a:lstStyle/>
        <a:p>
          <a:pPr marL="0" lvl="0" indent="0" algn="ctr" defTabSz="222250" rtl="0">
            <a:lnSpc>
              <a:spcPct val="90000"/>
            </a:lnSpc>
            <a:spcBef>
              <a:spcPct val="0"/>
            </a:spcBef>
            <a:spcAft>
              <a:spcPct val="35000"/>
            </a:spcAft>
            <a:buNone/>
          </a:pPr>
          <a:r>
            <a:rPr lang="en-US" sz="500" kern="1200" dirty="0"/>
            <a:t>Feed the Green Recycle cans available from HC</a:t>
          </a:r>
          <a:br>
            <a:rPr lang="en-US" sz="500" kern="1200" dirty="0"/>
          </a:br>
          <a:r>
            <a:rPr lang="en-US" sz="500" kern="1200" dirty="0"/>
            <a:t>Just go to link and fill out form</a:t>
          </a:r>
          <a:br>
            <a:rPr lang="en-US" sz="500" kern="1200" dirty="0"/>
          </a:br>
          <a:r>
            <a:rPr lang="en-US" sz="500" kern="1200" dirty="0">
              <a:hlinkClick xmlns:r="http://schemas.openxmlformats.org/officeDocument/2006/relationships" r:id="rId1"/>
            </a:rPr>
            <a:t>https://data.howardcountymd.gov/gfoodscrapprogram/</a:t>
          </a:r>
          <a:r>
            <a:rPr lang="en-US" sz="500" kern="1200" dirty="0"/>
            <a:t> </a:t>
          </a:r>
        </a:p>
      </dsp:txBody>
      <dsp:txXfrm rot="10800000">
        <a:off x="230575" y="183103"/>
        <a:ext cx="475735" cy="255020"/>
      </dsp:txXfrm>
    </dsp:sp>
    <dsp:sp modelId="{A9DE2261-415A-46FB-8684-18780E00906A}">
      <dsp:nvSpPr>
        <dsp:cNvPr id="0" name=""/>
        <dsp:cNvSpPr/>
      </dsp:nvSpPr>
      <dsp:spPr>
        <a:xfrm>
          <a:off x="55689" y="183103"/>
          <a:ext cx="255020" cy="255020"/>
        </a:xfrm>
        <a:prstGeom prst="ellipse">
          <a:avLst/>
        </a:prstGeom>
        <a:solidFill>
          <a:schemeClr val="accent1">
            <a:tint val="50000"/>
            <a:hueOff val="0"/>
            <a:satOff val="0"/>
            <a:lumOff val="0"/>
            <a:alphaOff val="0"/>
          </a:schemeClr>
        </a:solidFill>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5E4C2-EA42-4F84-9185-8B6D2E39F891}">
      <dsp:nvSpPr>
        <dsp:cNvPr id="0" name=""/>
        <dsp:cNvSpPr/>
      </dsp:nvSpPr>
      <dsp:spPr>
        <a:xfrm rot="19412093">
          <a:off x="10204" y="0"/>
          <a:ext cx="115653" cy="17652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8D627A-137D-4BB5-B7BA-70EA91226576}">
      <dsp:nvSpPr>
        <dsp:cNvPr id="0" name=""/>
        <dsp:cNvSpPr/>
      </dsp:nvSpPr>
      <dsp:spPr>
        <a:xfrm>
          <a:off x="0" y="7116"/>
          <a:ext cx="56400" cy="169412"/>
        </a:xfrm>
        <a:prstGeom prst="roundRect">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rtl="0">
            <a:lnSpc>
              <a:spcPct val="90000"/>
            </a:lnSpc>
            <a:spcBef>
              <a:spcPct val="0"/>
            </a:spcBef>
            <a:spcAft>
              <a:spcPct val="35000"/>
            </a:spcAft>
            <a:buNone/>
          </a:pPr>
          <a:endParaRPr lang="en-US" sz="600" kern="1200" dirty="0"/>
        </a:p>
      </dsp:txBody>
      <dsp:txXfrm>
        <a:off x="2753" y="9869"/>
        <a:ext cx="50894" cy="1639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1FC00-2DD9-44AF-8DFA-0BDF249F87C3}">
      <dsp:nvSpPr>
        <dsp:cNvPr id="0" name=""/>
        <dsp:cNvSpPr/>
      </dsp:nvSpPr>
      <dsp:spPr>
        <a:xfrm>
          <a:off x="-85581" y="17935"/>
          <a:ext cx="488031" cy="488031"/>
        </a:xfrm>
        <a:prstGeom prst="pie">
          <a:avLst>
            <a:gd name="adj1" fmla="val 5400000"/>
            <a:gd name="adj2" fmla="val 16200000"/>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59D6DF2D-0449-4E91-A701-FE8B7512777B}">
      <dsp:nvSpPr>
        <dsp:cNvPr id="0" name=""/>
        <dsp:cNvSpPr/>
      </dsp:nvSpPr>
      <dsp:spPr>
        <a:xfrm>
          <a:off x="244015" y="0"/>
          <a:ext cx="635893" cy="488031"/>
        </a:xfrm>
        <a:prstGeom prst="round2DiagRect">
          <a:avLst/>
        </a:prstGeom>
        <a:solidFill>
          <a:schemeClr val="lt1">
            <a:alpha val="90000"/>
            <a:hueOff val="0"/>
            <a:satOff val="0"/>
            <a:lumOff val="0"/>
            <a:alphaOff val="0"/>
          </a:schemeClr>
        </a:solidFill>
        <a:ln>
          <a:solidFill>
            <a:schemeClr val="accent6">
              <a:lumMod val="75000"/>
            </a:schemeClr>
          </a:solidFill>
        </a:ln>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b="0" i="0" kern="1200" baseline="0" dirty="0"/>
            <a:t>Let’s give a big shout out to community member, Susan Lavin</a:t>
          </a:r>
          <a:br>
            <a:rPr lang="en-US" sz="500" b="0" i="0" kern="1200" baseline="0" dirty="0"/>
          </a:br>
          <a:r>
            <a:rPr lang="en-US" sz="500" b="0" i="0" kern="1200" baseline="0" dirty="0"/>
            <a:t>(Continued on page 2)</a:t>
          </a:r>
          <a:endParaRPr lang="en-US" sz="500" kern="1200" dirty="0"/>
        </a:p>
      </dsp:txBody>
      <dsp:txXfrm>
        <a:off x="267839" y="23824"/>
        <a:ext cx="588245" cy="440383"/>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3E2E03-49CF-4CD2-B551-15BF91050888}" type="datetimeFigureOut">
              <a:rPr lang="en-US" smtClean="0"/>
              <a:t>10/29/2021</a:t>
            </a:fld>
            <a:endParaRPr lang="en-US"/>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122331-F8E5-460D-8AF6-4A07CFEED6C4}" type="slidenum">
              <a:rPr lang="en-US" smtClean="0"/>
              <a:t>‹#›</a:t>
            </a:fld>
            <a:endParaRPr lang="en-US"/>
          </a:p>
        </p:txBody>
      </p:sp>
    </p:spTree>
    <p:extLst>
      <p:ext uri="{BB962C8B-B14F-4D97-AF65-F5344CB8AC3E}">
        <p14:creationId xmlns:p14="http://schemas.microsoft.com/office/powerpoint/2010/main" val="369080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22331-F8E5-460D-8AF6-4A07CFEED6C4}" type="slidenum">
              <a:rPr lang="en-US" smtClean="0"/>
              <a:t>1</a:t>
            </a:fld>
            <a:endParaRPr lang="en-US"/>
          </a:p>
        </p:txBody>
      </p:sp>
    </p:spTree>
    <p:extLst>
      <p:ext uri="{BB962C8B-B14F-4D97-AF65-F5344CB8AC3E}">
        <p14:creationId xmlns:p14="http://schemas.microsoft.com/office/powerpoint/2010/main" val="160491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122331-F8E5-460D-8AF6-4A07CFEED6C4}" type="slidenum">
              <a:rPr lang="en-US" smtClean="0"/>
              <a:t>2</a:t>
            </a:fld>
            <a:endParaRPr lang="en-US"/>
          </a:p>
        </p:txBody>
      </p:sp>
    </p:spTree>
    <p:extLst>
      <p:ext uri="{BB962C8B-B14F-4D97-AF65-F5344CB8AC3E}">
        <p14:creationId xmlns:p14="http://schemas.microsoft.com/office/powerpoint/2010/main" val="3826752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122331-F8E5-460D-8AF6-4A07CFEED6C4}" type="slidenum">
              <a:rPr lang="en-US" smtClean="0"/>
              <a:t>3</a:t>
            </a:fld>
            <a:endParaRPr lang="en-US"/>
          </a:p>
        </p:txBody>
      </p:sp>
    </p:spTree>
    <p:extLst>
      <p:ext uri="{BB962C8B-B14F-4D97-AF65-F5344CB8AC3E}">
        <p14:creationId xmlns:p14="http://schemas.microsoft.com/office/powerpoint/2010/main" val="668299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122331-F8E5-460D-8AF6-4A07CFEED6C4}" type="slidenum">
              <a:rPr lang="en-US" smtClean="0"/>
              <a:t>4</a:t>
            </a:fld>
            <a:endParaRPr lang="en-US"/>
          </a:p>
        </p:txBody>
      </p:sp>
    </p:spTree>
    <p:extLst>
      <p:ext uri="{BB962C8B-B14F-4D97-AF65-F5344CB8AC3E}">
        <p14:creationId xmlns:p14="http://schemas.microsoft.com/office/powerpoint/2010/main" val="219547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122331-F8E5-460D-8AF6-4A07CFEED6C4}" type="slidenum">
              <a:rPr lang="en-US" smtClean="0"/>
              <a:t>5</a:t>
            </a:fld>
            <a:endParaRPr lang="en-US"/>
          </a:p>
        </p:txBody>
      </p:sp>
    </p:spTree>
    <p:extLst>
      <p:ext uri="{BB962C8B-B14F-4D97-AF65-F5344CB8AC3E}">
        <p14:creationId xmlns:p14="http://schemas.microsoft.com/office/powerpoint/2010/main" val="2644854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122331-F8E5-460D-8AF6-4A07CFEED6C4}" type="slidenum">
              <a:rPr lang="en-US" smtClean="0"/>
              <a:t>6</a:t>
            </a:fld>
            <a:endParaRPr lang="en-US"/>
          </a:p>
        </p:txBody>
      </p:sp>
    </p:spTree>
    <p:extLst>
      <p:ext uri="{BB962C8B-B14F-4D97-AF65-F5344CB8AC3E}">
        <p14:creationId xmlns:p14="http://schemas.microsoft.com/office/powerpoint/2010/main" val="203703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122331-F8E5-460D-8AF6-4A07CFEED6C4}" type="slidenum">
              <a:rPr lang="en-US" smtClean="0"/>
              <a:t>7</a:t>
            </a:fld>
            <a:endParaRPr lang="en-US"/>
          </a:p>
        </p:txBody>
      </p:sp>
    </p:spTree>
    <p:extLst>
      <p:ext uri="{BB962C8B-B14F-4D97-AF65-F5344CB8AC3E}">
        <p14:creationId xmlns:p14="http://schemas.microsoft.com/office/powerpoint/2010/main" val="2836980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0"/>
          </p:nvPr>
        </p:nvSpPr>
        <p:spPr>
          <a:xfrm>
            <a:off x="5532120" y="923290"/>
            <a:ext cx="1450975" cy="136525"/>
          </a:xfrm>
          <a:prstGeom prst="rect">
            <a:avLst/>
          </a:prstGeom>
          <a:noFill/>
          <a:ln w="0" cmpd="sng">
            <a:noFill/>
            <a:prstDash val="solid"/>
          </a:ln>
        </p:spPr>
        <p:txBody>
          <a:bodyPr vert="horz" lIns="0" tIns="0" rIns="0" bIns="0" anchor="t"/>
          <a:lstStyle/>
          <a:p>
            <a:pPr marL="0" marR="0" indent="0" algn="l">
              <a:lnSpc>
                <a:spcPct val="95999"/>
              </a:lnSpc>
              <a:spcAft>
                <a:spcPts val="0"/>
              </a:spcAft>
            </a:pPr>
            <a:r>
              <a:rPr lang="en-US" sz="1000" b="1" spc="10">
                <a:solidFill>
                  <a:srgbClr val="000000"/>
                </a:solidFill>
                <a:latin typeface="Tw Cen MT" panose="22635452340000000000" pitchFamily="2"/>
              </a:rPr>
              <a:t>June 2012, Page 1 of 3 </a:t>
            </a:r>
          </a:p>
        </p:txBody>
      </p:sp>
      <p:sp>
        <p:nvSpPr>
          <p:cNvPr id="9" name="Text Placeholder 8"/>
          <p:cNvSpPr>
            <a:spLocks noGrp="1"/>
          </p:cNvSpPr>
          <p:nvPr>
            <p:ph type="body" idx="10"/>
          </p:nvPr>
        </p:nvSpPr>
        <p:spPr>
          <a:xfrm>
            <a:off x="1935480" y="800100"/>
            <a:ext cx="3596640" cy="637540"/>
          </a:xfrm>
          <a:prstGeom prst="rect">
            <a:avLst/>
          </a:prstGeom>
          <a:noFill/>
          <a:ln w="0" cmpd="sng">
            <a:noFill/>
            <a:prstDash val="solid"/>
          </a:ln>
        </p:spPr>
        <p:txBody>
          <a:bodyPr vert="horz" lIns="0" tIns="91440" rIns="0" bIns="0" anchor="t"/>
          <a:lstStyle/>
          <a:p>
            <a:pPr marL="0" marR="0" indent="0" algn="ctr">
              <a:lnSpc>
                <a:spcPct val="95999"/>
              </a:lnSpc>
              <a:spcAft>
                <a:spcPts val="0"/>
              </a:spcAft>
            </a:pPr>
            <a:r>
              <a:rPr lang="en-US" sz="900" spc="5">
                <a:solidFill>
                  <a:srgbClr val="003300"/>
                </a:solidFill>
                <a:latin typeface="Trebuchet MS" panose="22635452340000000000" pitchFamily="2"/>
              </a:rPr>
              <a:t>The Homeowners’ Association newsletter for </a:t>
            </a:r>
            <a:br/>
            <a:r>
              <a:rPr lang="en-US" sz="900" b="1" i="1" spc="10">
                <a:solidFill>
                  <a:srgbClr val="003300"/>
                </a:solidFill>
                <a:latin typeface="Tw Cen MT" panose="22635452340000000000" pitchFamily="2"/>
              </a:rPr>
              <a:t>THE GABLES AT LAWYERS’ HILL </a:t>
            </a:r>
          </a:p>
          <a:p>
            <a:pPr marL="1280160" marR="0" indent="0" algn="l">
              <a:lnSpc>
                <a:spcPct val="95999"/>
              </a:lnSpc>
              <a:spcBef>
                <a:spcPts val="360"/>
              </a:spcBef>
              <a:spcAft>
                <a:spcPts val="540"/>
              </a:spcAft>
            </a:pPr>
            <a:r>
              <a:rPr lang="en-US" sz="900" b="1" spc="-10">
                <a:solidFill>
                  <a:srgbClr val="003300"/>
                </a:solidFill>
                <a:latin typeface="Tw Cen MT" panose="22635452340000000000" pitchFamily="2"/>
              </a:rPr>
              <a:t>ELKRIDGE, MARYLAND </a:t>
            </a:r>
          </a:p>
        </p:txBody>
      </p:sp>
      <p:sp>
        <p:nvSpPr>
          <p:cNvPr id="10" name="Text Placeholder 9"/>
          <p:cNvSpPr>
            <a:spLocks noGrp="1"/>
          </p:cNvSpPr>
          <p:nvPr>
            <p:ph type="body" idx="10"/>
          </p:nvPr>
        </p:nvSpPr>
        <p:spPr>
          <a:xfrm>
            <a:off x="1935480" y="1437640"/>
            <a:ext cx="3596640" cy="406400"/>
          </a:xfrm>
          <a:prstGeom prst="rect">
            <a:avLst/>
          </a:prstGeom>
          <a:noFill/>
          <a:ln w="0" cmpd="sng">
            <a:noFill/>
            <a:prstDash val="solid"/>
          </a:ln>
        </p:spPr>
        <p:txBody>
          <a:bodyPr vert="horz" lIns="0" tIns="0" rIns="0" bIns="0" anchor="t"/>
          <a:lstStyle/>
          <a:p>
            <a:pPr marL="182880" marR="0" indent="0" algn="l">
              <a:lnSpc>
                <a:spcPct val="80639"/>
              </a:lnSpc>
              <a:spcAft>
                <a:spcPts val="720"/>
              </a:spcAft>
            </a:pPr>
            <a:r>
              <a:rPr lang="en-US" sz="4200" spc="-200">
                <a:solidFill>
                  <a:srgbClr val="000000"/>
                </a:solidFill>
                <a:latin typeface="Times New Roman" panose="22635452340000000000" pitchFamily="1"/>
              </a:rPr>
              <a:t>The Docket </a:t>
            </a:r>
          </a:p>
        </p:txBody>
      </p:sp>
      <p:sp>
        <p:nvSpPr>
          <p:cNvPr id="11" name="Text Placeholder 10"/>
          <p:cNvSpPr>
            <a:spLocks noGrp="1"/>
          </p:cNvSpPr>
          <p:nvPr>
            <p:ph type="body" idx="10"/>
          </p:nvPr>
        </p:nvSpPr>
        <p:spPr>
          <a:xfrm>
            <a:off x="1935480" y="1844040"/>
            <a:ext cx="2038985" cy="219710"/>
          </a:xfrm>
          <a:prstGeom prst="rect">
            <a:avLst/>
          </a:prstGeom>
          <a:noFill/>
          <a:ln w="0" cmpd="sng">
            <a:noFill/>
            <a:prstDash val="solid"/>
          </a:ln>
        </p:spPr>
        <p:txBody>
          <a:bodyPr vert="horz" lIns="0" tIns="0" rIns="0" bIns="0" anchor="t"/>
          <a:lstStyle/>
          <a:p>
            <a:pPr algn="l"/>
            <a:r>
              <a:rPr lang="en-US" sz="100"/>
              <a:t> </a:t>
            </a:r>
          </a:p>
        </p:txBody>
      </p:sp>
      <p:sp>
        <p:nvSpPr>
          <p:cNvPr id="15" name="Text Placeholder 14"/>
          <p:cNvSpPr>
            <a:spLocks noGrp="1"/>
          </p:cNvSpPr>
          <p:nvPr>
            <p:ph type="body" idx="10"/>
          </p:nvPr>
        </p:nvSpPr>
        <p:spPr>
          <a:xfrm>
            <a:off x="496570" y="3822065"/>
            <a:ext cx="2606040" cy="1527175"/>
          </a:xfrm>
          <a:prstGeom prst="rect">
            <a:avLst/>
          </a:prstGeom>
          <a:solidFill>
            <a:srgbClr val="FFD9D9"/>
          </a:solidFill>
          <a:ln w="0" cmpd="sng">
            <a:noFill/>
            <a:prstDash val="solid"/>
          </a:ln>
        </p:spPr>
        <p:txBody>
          <a:bodyPr vert="horz" lIns="0" tIns="68580" rIns="0" bIns="0" anchor="t"/>
          <a:lstStyle/>
          <a:p>
            <a:pPr marL="182880" marR="0" indent="0" algn="l">
              <a:lnSpc>
                <a:spcPct val="78719"/>
              </a:lnSpc>
              <a:spcAft>
                <a:spcPts val="0"/>
              </a:spcAft>
            </a:pPr>
            <a:r>
              <a:rPr lang="en-US" sz="1200" b="1" u="sng" spc="-20">
                <a:solidFill>
                  <a:srgbClr val="FF0000"/>
                </a:solidFill>
                <a:latin typeface="Tw Cen MT" panose="22635452340000000000" pitchFamily="2"/>
              </a:rPr>
              <a:t>H.O.A. BOARD MEMBERS  </a:t>
            </a:r>
          </a:p>
          <a:p>
            <a:pPr marL="45720" marR="0" indent="0" algn="l">
              <a:lnSpc>
                <a:spcPct val="78719"/>
              </a:lnSpc>
              <a:spcBef>
                <a:spcPts val="900"/>
              </a:spcBef>
              <a:spcAft>
                <a:spcPts val="0"/>
              </a:spcAft>
              <a:tabLst>
                <a:tab pos="2444750" algn="r"/>
              </a:tabLst>
            </a:pPr>
            <a:r>
              <a:rPr lang="en-US" sz="1200" b="1" spc="-50">
                <a:solidFill>
                  <a:srgbClr val="FF0000"/>
                </a:solidFill>
                <a:latin typeface="Tw Cen MT" panose="22635452340000000000" pitchFamily="2"/>
              </a:rPr>
              <a:t>President: </a:t>
            </a:r>
            <a:r>
              <a:rPr lang="en-US" sz="1200" b="1" spc="-30">
                <a:solidFill>
                  <a:srgbClr val="FF0000"/>
                </a:solidFill>
                <a:latin typeface="Tw Cen MT" panose="22635452340000000000" pitchFamily="2"/>
              </a:rPr>
              <a:t>Chris Heinrich </a:t>
            </a:r>
          </a:p>
          <a:p>
            <a:pPr marL="45720" marR="0" indent="0" algn="l">
              <a:lnSpc>
                <a:spcPct val="95999"/>
              </a:lnSpc>
              <a:spcBef>
                <a:spcPts val="540"/>
              </a:spcBef>
              <a:spcAft>
                <a:spcPts val="0"/>
              </a:spcAft>
              <a:tabLst>
                <a:tab pos="2444750" algn="r"/>
              </a:tabLst>
            </a:pPr>
            <a:r>
              <a:rPr lang="en-US" sz="1200" b="1" spc="-30">
                <a:solidFill>
                  <a:srgbClr val="FF0000"/>
                </a:solidFill>
                <a:latin typeface="Tw Cen MT" panose="22635452340000000000" pitchFamily="2"/>
              </a:rPr>
              <a:t>Vice-President: </a:t>
            </a:r>
            <a:r>
              <a:rPr lang="en-US" sz="1200" b="1" spc="0">
                <a:solidFill>
                  <a:srgbClr val="FF0000"/>
                </a:solidFill>
                <a:latin typeface="Tw Cen MT" panose="22635452340000000000" pitchFamily="2"/>
              </a:rPr>
              <a:t>Brian Kelly </a:t>
            </a:r>
          </a:p>
          <a:p>
            <a:pPr marL="45720" marR="0" indent="0" algn="l">
              <a:lnSpc>
                <a:spcPct val="80639"/>
              </a:lnSpc>
              <a:spcBef>
                <a:spcPts val="900"/>
              </a:spcBef>
              <a:spcAft>
                <a:spcPts val="0"/>
              </a:spcAft>
              <a:tabLst>
                <a:tab pos="2444750" algn="r"/>
              </a:tabLst>
            </a:pPr>
            <a:r>
              <a:rPr lang="en-US" sz="1200" b="1" spc="-20">
                <a:solidFill>
                  <a:srgbClr val="FF0000"/>
                </a:solidFill>
                <a:latin typeface="Tw Cen MT" panose="22635452340000000000" pitchFamily="2"/>
              </a:rPr>
              <a:t>Treasurer: </a:t>
            </a:r>
            <a:r>
              <a:rPr lang="en-US" sz="1200" b="1" spc="-30">
                <a:solidFill>
                  <a:srgbClr val="FF0000"/>
                </a:solidFill>
                <a:latin typeface="Tw Cen MT" panose="22635452340000000000" pitchFamily="2"/>
              </a:rPr>
              <a:t>Laura Johnson </a:t>
            </a:r>
          </a:p>
          <a:p>
            <a:pPr marL="45720" marR="0" indent="0" algn="l">
              <a:lnSpc>
                <a:spcPct val="95999"/>
              </a:lnSpc>
              <a:spcBef>
                <a:spcPts val="720"/>
              </a:spcBef>
              <a:spcAft>
                <a:spcPts val="0"/>
              </a:spcAft>
              <a:tabLst>
                <a:tab pos="2444750" algn="r"/>
              </a:tabLst>
            </a:pPr>
            <a:r>
              <a:rPr lang="en-US" sz="1200" b="1" spc="-30">
                <a:solidFill>
                  <a:srgbClr val="FF0000"/>
                </a:solidFill>
                <a:latin typeface="Tw Cen MT" panose="22635452340000000000" pitchFamily="2"/>
              </a:rPr>
              <a:t>Secretary: Brenda Schweiger </a:t>
            </a:r>
          </a:p>
          <a:p>
            <a:pPr marL="45720" marR="0" indent="0" algn="l">
              <a:lnSpc>
                <a:spcPct val="95999"/>
              </a:lnSpc>
              <a:spcBef>
                <a:spcPts val="540"/>
              </a:spcBef>
              <a:spcAft>
                <a:spcPts val="720"/>
              </a:spcAft>
              <a:tabLst>
                <a:tab pos="2444750" algn="r"/>
              </a:tabLst>
            </a:pPr>
            <a:r>
              <a:rPr lang="en-US" sz="1200" b="1" spc="-50">
                <a:solidFill>
                  <a:srgbClr val="FF0000"/>
                </a:solidFill>
                <a:latin typeface="Tw Cen MT" panose="22635452340000000000" pitchFamily="2"/>
              </a:rPr>
              <a:t>Member-At-Large: </a:t>
            </a:r>
            <a:r>
              <a:rPr lang="en-US" sz="1200" b="1" spc="-30">
                <a:solidFill>
                  <a:srgbClr val="FF0000"/>
                </a:solidFill>
                <a:latin typeface="Tw Cen MT" panose="22635452340000000000" pitchFamily="2"/>
              </a:rPr>
              <a:t>Lance Johnson </a:t>
            </a:r>
          </a:p>
        </p:txBody>
      </p:sp>
      <p:sp>
        <p:nvSpPr>
          <p:cNvPr id="16" name="Text Placeholder 15"/>
          <p:cNvSpPr>
            <a:spLocks noGrp="1"/>
          </p:cNvSpPr>
          <p:nvPr>
            <p:ph type="body" idx="10"/>
          </p:nvPr>
        </p:nvSpPr>
        <p:spPr>
          <a:xfrm>
            <a:off x="496570" y="5349240"/>
            <a:ext cx="2606040" cy="951230"/>
          </a:xfrm>
          <a:prstGeom prst="rect">
            <a:avLst/>
          </a:prstGeom>
          <a:noFill/>
          <a:ln w="0" cmpd="sng">
            <a:noFill/>
            <a:prstDash val="solid"/>
          </a:ln>
        </p:spPr>
        <p:txBody>
          <a:bodyPr vert="horz" lIns="0" tIns="45720" rIns="0" bIns="0" anchor="t"/>
          <a:lstStyle/>
          <a:p>
            <a:pPr marL="91440" marR="365760" indent="0" algn="just">
              <a:lnSpc>
                <a:spcPct val="105599"/>
              </a:lnSpc>
              <a:spcAft>
                <a:spcPts val="0"/>
              </a:spcAft>
            </a:pPr>
            <a:r>
              <a:rPr lang="en-US" sz="900" i="1" spc="-20">
                <a:solidFill>
                  <a:srgbClr val="000000"/>
                </a:solidFill>
                <a:latin typeface="Tw Cen MT" panose="22635452340000000000" pitchFamily="2"/>
              </a:rPr>
              <a:t>A current listing of all HOA Board members and </a:t>
            </a:r>
            <a:r>
              <a:rPr lang="en-US" sz="900" i="1" spc="-10">
                <a:solidFill>
                  <a:srgbClr val="000000"/>
                </a:solidFill>
                <a:latin typeface="Tw Cen MT" panose="22635452340000000000" pitchFamily="2"/>
              </a:rPr>
              <a:t>all GALH Committees and members is available on the Gables website </a:t>
            </a:r>
            <a:r>
              <a:rPr lang="en-US" sz="900" b="1" i="1" u="sng" spc="-10">
                <a:solidFill>
                  <a:srgbClr val="0000FF"/>
                </a:solidFill>
                <a:latin typeface="Tw Cen MT" panose="22635452340000000000" pitchFamily="2"/>
              </a:rPr>
              <a:t>www.thegablesinfo.com</a:t>
            </a:r>
            <a:r>
              <a:rPr lang="en-US" sz="900" b="1" i="1" spc="-10">
                <a:solidFill>
                  <a:srgbClr val="000000"/>
                </a:solidFill>
                <a:latin typeface="Tw Cen MT" panose="22635452340000000000" pitchFamily="2"/>
              </a:rPr>
              <a:t>. </a:t>
            </a:r>
          </a:p>
          <a:p>
            <a:pPr marL="91440" marR="274320" indent="0" algn="just">
              <a:lnSpc>
                <a:spcPct val="105599"/>
              </a:lnSpc>
              <a:spcBef>
                <a:spcPts val="0"/>
              </a:spcBef>
              <a:spcAft>
                <a:spcPts val="540"/>
              </a:spcAft>
            </a:pPr>
            <a:r>
              <a:rPr lang="en-US" sz="900" i="1" spc="-35">
                <a:solidFill>
                  <a:srgbClr val="000000"/>
                </a:solidFill>
                <a:latin typeface="Tw Cen MT" panose="22635452340000000000" pitchFamily="2"/>
              </a:rPr>
              <a:t>Navigate to: </a:t>
            </a:r>
            <a:r>
              <a:rPr lang="en-US" sz="900" b="1" i="1" spc="-35">
                <a:solidFill>
                  <a:srgbClr val="000000"/>
                </a:solidFill>
                <a:latin typeface="Tw Cen MT" panose="22635452340000000000" pitchFamily="2"/>
              </a:rPr>
              <a:t>Gables HOA/Board and Committees. </a:t>
            </a:r>
            <a:r>
              <a:rPr lang="en-US" sz="900" i="1" spc="-15">
                <a:solidFill>
                  <a:srgbClr val="000000"/>
                </a:solidFill>
                <a:latin typeface="Tw Cen MT" panose="22635452340000000000" pitchFamily="2"/>
              </a:rPr>
              <a:t>Contact information for all GALH groups can also </a:t>
            </a:r>
            <a:r>
              <a:rPr lang="en-US" sz="900" i="1" spc="-10">
                <a:solidFill>
                  <a:srgbClr val="000000"/>
                </a:solidFill>
                <a:latin typeface="Tw Cen MT" panose="22635452340000000000" pitchFamily="2"/>
              </a:rPr>
              <a:t>be found on the website at the </a:t>
            </a:r>
            <a:r>
              <a:rPr lang="en-US" sz="900" b="1" i="1" spc="-10">
                <a:solidFill>
                  <a:srgbClr val="000000"/>
                </a:solidFill>
                <a:latin typeface="Tw Cen MT" panose="22635452340000000000" pitchFamily="2"/>
              </a:rPr>
              <a:t>Contact Us </a:t>
            </a:r>
            <a:r>
              <a:rPr lang="en-US" sz="900" i="1" spc="-10">
                <a:solidFill>
                  <a:srgbClr val="000000"/>
                </a:solidFill>
                <a:latin typeface="Tw Cen MT" panose="22635452340000000000" pitchFamily="2"/>
              </a:rPr>
              <a:t>tab. </a:t>
            </a:r>
          </a:p>
        </p:txBody>
      </p:sp>
      <p:sp>
        <p:nvSpPr>
          <p:cNvPr id="17" name="Text Placeholder 16"/>
          <p:cNvSpPr>
            <a:spLocks noGrp="1"/>
          </p:cNvSpPr>
          <p:nvPr>
            <p:ph type="body" idx="10"/>
          </p:nvPr>
        </p:nvSpPr>
        <p:spPr>
          <a:xfrm>
            <a:off x="496570" y="6300470"/>
            <a:ext cx="2606040" cy="1597025"/>
          </a:xfrm>
          <a:prstGeom prst="rect">
            <a:avLst/>
          </a:prstGeom>
          <a:solidFill>
            <a:srgbClr val="C7DDF4"/>
          </a:solidFill>
          <a:ln w="12065" cmpd="sng">
            <a:solidFill>
              <a:srgbClr val="0000FF"/>
            </a:solidFill>
            <a:prstDash val="solid"/>
          </a:ln>
        </p:spPr>
        <p:txBody>
          <a:bodyPr vert="horz" lIns="0" tIns="45720" rIns="0" bIns="0" anchor="t"/>
          <a:lstStyle/>
          <a:p>
            <a:pPr marL="91440" marR="0" indent="0" algn="l">
              <a:lnSpc>
                <a:spcPct val="95999"/>
              </a:lnSpc>
              <a:spcAft>
                <a:spcPts val="0"/>
              </a:spcAft>
            </a:pPr>
            <a:r>
              <a:rPr lang="en-US" sz="1400" b="1" u="sng" spc="-30">
                <a:solidFill>
                  <a:srgbClr val="0000FF"/>
                </a:solidFill>
                <a:latin typeface="Consolas" panose="22635452340000000000"/>
              </a:rPr>
              <a:t>Community Calendar  </a:t>
            </a:r>
          </a:p>
          <a:p>
            <a:pPr marL="91440" marR="0" indent="0" algn="l">
              <a:lnSpc>
                <a:spcPct val="95999"/>
              </a:lnSpc>
              <a:spcBef>
                <a:spcPts val="0"/>
              </a:spcBef>
              <a:spcAft>
                <a:spcPts val="0"/>
              </a:spcAft>
            </a:pPr>
            <a:r>
              <a:rPr lang="en-US" sz="1100" b="1" i="1" u="sng" spc="-50">
                <a:solidFill>
                  <a:srgbClr val="0000FF"/>
                </a:solidFill>
                <a:latin typeface="Consolas" panose="22635452340000000000"/>
              </a:rPr>
              <a:t>( &amp; upcoming GABLES events)  </a:t>
            </a:r>
          </a:p>
          <a:p>
            <a:pPr marL="91440" marR="0" indent="0" algn="l">
              <a:lnSpc>
                <a:spcPct val="95999"/>
              </a:lnSpc>
              <a:spcBef>
                <a:spcPts val="1080"/>
              </a:spcBef>
              <a:spcAft>
                <a:spcPts val="0"/>
              </a:spcAft>
            </a:pPr>
            <a:r>
              <a:rPr lang="en-US" sz="1050" spc="-30">
                <a:solidFill>
                  <a:srgbClr val="0000FF"/>
                </a:solidFill>
                <a:latin typeface="Consolas" panose="22635452340000000000"/>
              </a:rPr>
              <a:t>Deadline to sign-up for </a:t>
            </a:r>
          </a:p>
          <a:p>
            <a:pPr marL="228600" marR="0" indent="0" algn="l">
              <a:lnSpc>
                <a:spcPct val="95999"/>
              </a:lnSpc>
              <a:spcBef>
                <a:spcPts val="0"/>
              </a:spcBef>
              <a:spcAft>
                <a:spcPts val="0"/>
              </a:spcAft>
            </a:pPr>
            <a:r>
              <a:rPr lang="en-US" sz="1050" spc="-30">
                <a:solidFill>
                  <a:srgbClr val="0000FF"/>
                </a:solidFill>
                <a:latin typeface="Consolas" panose="22635452340000000000"/>
              </a:rPr>
              <a:t>chimney-cleaning group project </a:t>
            </a:r>
          </a:p>
          <a:p>
            <a:pPr marL="91440" marR="182880" indent="1828800" algn="l">
              <a:lnSpc>
                <a:spcPct val="95999"/>
              </a:lnSpc>
              <a:spcBef>
                <a:spcPts val="0"/>
              </a:spcBef>
              <a:spcAft>
                <a:spcPts val="0"/>
              </a:spcAft>
            </a:pPr>
            <a:r>
              <a:rPr lang="en-US" sz="1050" b="1" i="1" spc="-105">
                <a:solidFill>
                  <a:srgbClr val="0000FF"/>
                </a:solidFill>
                <a:latin typeface="Consolas" panose="22635452340000000000"/>
              </a:rPr>
              <a:t>July 1</a:t>
            </a:r>
            <a:r>
              <a:rPr lang="en-US" sz="700" b="1" i="1" spc="-105">
                <a:solidFill>
                  <a:srgbClr val="0000FF"/>
                </a:solidFill>
                <a:latin typeface="Consolas" panose="22635452340000000000"/>
              </a:rPr>
              <a:t>st </a:t>
            </a:r>
            <a:r>
              <a:rPr lang="en-US" sz="1050" spc="-30">
                <a:solidFill>
                  <a:srgbClr val="0000FF"/>
                </a:solidFill>
                <a:latin typeface="Consolas" panose="22635452340000000000"/>
              </a:rPr>
              <a:t>Start-up of sidewalk repairs </a:t>
            </a:r>
          </a:p>
          <a:p>
            <a:pPr marL="0" marR="182880" indent="0" algn="r">
              <a:lnSpc>
                <a:spcPct val="95999"/>
              </a:lnSpc>
              <a:spcBef>
                <a:spcPts val="180"/>
              </a:spcBef>
              <a:spcAft>
                <a:spcPts val="0"/>
              </a:spcAft>
            </a:pPr>
            <a:r>
              <a:rPr lang="en-US" sz="1050" b="1" i="1" spc="20">
                <a:solidFill>
                  <a:srgbClr val="0000FF"/>
                </a:solidFill>
                <a:latin typeface="Consolas" panose="22635452340000000000"/>
              </a:rPr>
              <a:t>Approx. End of August </a:t>
            </a:r>
          </a:p>
          <a:p>
            <a:pPr marL="457200" marR="0" indent="0" algn="l">
              <a:lnSpc>
                <a:spcPct val="111359"/>
              </a:lnSpc>
              <a:spcBef>
                <a:spcPts val="0"/>
              </a:spcBef>
              <a:spcAft>
                <a:spcPts val="540"/>
              </a:spcAft>
            </a:pPr>
            <a:r>
              <a:rPr lang="en-US" sz="900" i="1" spc="-40">
                <a:solidFill>
                  <a:srgbClr val="0000FF"/>
                </a:solidFill>
                <a:latin typeface="Consolas" panose="22635452340000000000"/>
              </a:rPr>
              <a:t>(see articles on Page 2)  </a:t>
            </a:r>
          </a:p>
        </p:txBody>
      </p:sp>
      <p:sp>
        <p:nvSpPr>
          <p:cNvPr id="18" name="Text Placeholder 17"/>
          <p:cNvSpPr>
            <a:spLocks noGrp="1"/>
          </p:cNvSpPr>
          <p:nvPr>
            <p:ph type="body" idx="10"/>
          </p:nvPr>
        </p:nvSpPr>
        <p:spPr>
          <a:xfrm>
            <a:off x="3295015" y="2063750"/>
            <a:ext cx="679450" cy="1383030"/>
          </a:xfrm>
          <a:prstGeom prst="rect">
            <a:avLst/>
          </a:prstGeom>
          <a:noFill/>
          <a:ln w="0" cmpd="sng">
            <a:noFill/>
            <a:prstDash val="solid"/>
          </a:ln>
        </p:spPr>
        <p:txBody>
          <a:bodyPr vert="horz" lIns="0" tIns="0" rIns="0" bIns="0" anchor="t"/>
          <a:lstStyle/>
          <a:p>
            <a:pPr algn="l"/>
            <a:r>
              <a:rPr lang="en-US" sz="100"/>
              <a:t> </a:t>
            </a:r>
          </a:p>
        </p:txBody>
      </p:sp>
      <p:sp>
        <p:nvSpPr>
          <p:cNvPr id="19" name="Text Placeholder 18"/>
          <p:cNvSpPr>
            <a:spLocks noGrp="1"/>
          </p:cNvSpPr>
          <p:nvPr>
            <p:ph type="body" idx="10"/>
          </p:nvPr>
        </p:nvSpPr>
        <p:spPr>
          <a:xfrm>
            <a:off x="3295015" y="3446780"/>
            <a:ext cx="3688080" cy="2051685"/>
          </a:xfrm>
          <a:prstGeom prst="rect">
            <a:avLst/>
          </a:prstGeom>
          <a:noFill/>
          <a:ln w="0" cmpd="sng">
            <a:noFill/>
            <a:prstDash val="solid"/>
          </a:ln>
        </p:spPr>
        <p:txBody>
          <a:bodyPr vert="horz" lIns="0" tIns="67310" rIns="0" bIns="0" anchor="t"/>
          <a:lstStyle/>
          <a:p>
            <a:pPr marL="365760" marR="411480" indent="0" algn="l">
              <a:lnSpc>
                <a:spcPct val="95999"/>
              </a:lnSpc>
              <a:spcAft>
                <a:spcPts val="0"/>
              </a:spcAft>
            </a:pPr>
            <a:r>
              <a:rPr lang="en-US" sz="1050" spc="-35">
                <a:solidFill>
                  <a:srgbClr val="000000"/>
                </a:solidFill>
                <a:latin typeface="Candara" panose="22635452340000000000" pitchFamily="1"/>
              </a:rPr>
              <a:t>Please extend a warm GABLES </a:t>
            </a:r>
            <a:r>
              <a:rPr lang="en-US" sz="1050" b="1" spc="-35">
                <a:solidFill>
                  <a:srgbClr val="000000"/>
                </a:solidFill>
                <a:latin typeface="Arial" panose="22635452340000000000" pitchFamily="2"/>
              </a:rPr>
              <a:t>WELCOME </a:t>
            </a:r>
            <a:r>
              <a:rPr lang="en-US" sz="1050" spc="-35">
                <a:solidFill>
                  <a:srgbClr val="000000"/>
                </a:solidFill>
                <a:latin typeface="Candara" panose="22635452340000000000" pitchFamily="1"/>
              </a:rPr>
              <a:t>to our </a:t>
            </a:r>
            <a:r>
              <a:rPr lang="en-US" sz="1050" spc="-50">
                <a:solidFill>
                  <a:srgbClr val="000000"/>
                </a:solidFill>
                <a:latin typeface="Candara" panose="22635452340000000000" pitchFamily="1"/>
              </a:rPr>
              <a:t>new neighbors: </a:t>
            </a:r>
          </a:p>
          <a:p>
            <a:pPr marL="1280160" marR="914400" indent="-914400" algn="l">
              <a:lnSpc>
                <a:spcPct val="95999"/>
              </a:lnSpc>
              <a:spcBef>
                <a:spcPts val="1260"/>
              </a:spcBef>
              <a:spcAft>
                <a:spcPts val="0"/>
              </a:spcAft>
            </a:pPr>
            <a:r>
              <a:rPr lang="en-US" sz="1100" b="1" i="1" spc="-10">
                <a:solidFill>
                  <a:srgbClr val="000000"/>
                </a:solidFill>
                <a:latin typeface="Candara" panose="22635452340000000000" pitchFamily="1"/>
              </a:rPr>
              <a:t>Patrick Shea and Lisa Miles and family </a:t>
            </a:r>
            <a:r>
              <a:rPr lang="en-US" sz="1100" spc="-45">
                <a:solidFill>
                  <a:srgbClr val="000000"/>
                </a:solidFill>
                <a:latin typeface="Candara" panose="22635452340000000000" pitchFamily="1"/>
              </a:rPr>
              <a:t>5821 Judge Dobbin Court </a:t>
            </a:r>
          </a:p>
          <a:p>
            <a:pPr marL="365760" marR="0" indent="0" algn="l">
              <a:lnSpc>
                <a:spcPct val="95999"/>
              </a:lnSpc>
              <a:spcBef>
                <a:spcPts val="1260"/>
              </a:spcBef>
              <a:spcAft>
                <a:spcPts val="0"/>
              </a:spcAft>
            </a:pPr>
            <a:r>
              <a:rPr lang="en-US" sz="1100" b="1" i="1" spc="-10">
                <a:solidFill>
                  <a:srgbClr val="000000"/>
                </a:solidFill>
                <a:latin typeface="Candara" panose="22635452340000000000" pitchFamily="1"/>
              </a:rPr>
              <a:t>Erik &amp; Kelsey Gregg </a:t>
            </a:r>
          </a:p>
          <a:p>
            <a:pPr marL="1280160" marR="0" indent="0" algn="l">
              <a:lnSpc>
                <a:spcPct val="95999"/>
              </a:lnSpc>
              <a:spcBef>
                <a:spcPts val="0"/>
              </a:spcBef>
              <a:spcAft>
                <a:spcPts val="0"/>
              </a:spcAft>
            </a:pPr>
            <a:r>
              <a:rPr lang="en-US" sz="1100" spc="-40">
                <a:solidFill>
                  <a:srgbClr val="000000"/>
                </a:solidFill>
                <a:latin typeface="Candara" panose="22635452340000000000" pitchFamily="1"/>
              </a:rPr>
              <a:t>6234 Latchlift Court </a:t>
            </a:r>
          </a:p>
          <a:p>
            <a:pPr marL="365760" marR="0" indent="0" algn="l">
              <a:lnSpc>
                <a:spcPct val="95999"/>
              </a:lnSpc>
              <a:spcBef>
                <a:spcPts val="1080"/>
              </a:spcBef>
              <a:spcAft>
                <a:spcPts val="0"/>
              </a:spcAft>
            </a:pPr>
            <a:r>
              <a:rPr lang="en-US" sz="1100" b="1" i="1" spc="0">
                <a:solidFill>
                  <a:srgbClr val="000000"/>
                </a:solidFill>
                <a:latin typeface="Candara" panose="22635452340000000000" pitchFamily="1"/>
              </a:rPr>
              <a:t>Mike &amp; Christine Matney and family </a:t>
            </a:r>
          </a:p>
          <a:p>
            <a:pPr marL="1280160" marR="0" indent="0" algn="l">
              <a:lnSpc>
                <a:spcPct val="95999"/>
              </a:lnSpc>
              <a:spcBef>
                <a:spcPts val="0"/>
              </a:spcBef>
              <a:spcAft>
                <a:spcPts val="1260"/>
              </a:spcAft>
            </a:pPr>
            <a:r>
              <a:rPr lang="en-US" sz="1100" spc="-40">
                <a:solidFill>
                  <a:srgbClr val="000000"/>
                </a:solidFill>
                <a:latin typeface="Candara" panose="22635452340000000000" pitchFamily="1"/>
              </a:rPr>
              <a:t>6205 Graftons View Court </a:t>
            </a:r>
          </a:p>
        </p:txBody>
      </p:sp>
      <p:sp>
        <p:nvSpPr>
          <p:cNvPr id="20" name="Text Placeholder 19"/>
          <p:cNvSpPr>
            <a:spLocks noGrp="1"/>
          </p:cNvSpPr>
          <p:nvPr>
            <p:ph type="body" idx="10"/>
          </p:nvPr>
        </p:nvSpPr>
        <p:spPr>
          <a:xfrm>
            <a:off x="3295015" y="5498465"/>
            <a:ext cx="3688080" cy="2310765"/>
          </a:xfrm>
          <a:prstGeom prst="rect">
            <a:avLst/>
          </a:prstGeom>
          <a:solidFill>
            <a:srgbClr val="FFFFB3"/>
          </a:solidFill>
          <a:ln w="0" cmpd="sng">
            <a:noFill/>
            <a:prstDash val="solid"/>
          </a:ln>
        </p:spPr>
        <p:txBody>
          <a:bodyPr vert="horz" lIns="0" tIns="45720" rIns="0" bIns="0" anchor="t"/>
          <a:lstStyle/>
          <a:p>
            <a:pPr marL="91440" marR="274320" indent="182880" algn="l">
              <a:lnSpc>
                <a:spcPts val="1200"/>
              </a:lnSpc>
              <a:spcAft>
                <a:spcPts val="0"/>
              </a:spcAft>
            </a:pPr>
            <a:r>
              <a:rPr lang="en-US" sz="1200" b="1" spc="-45">
                <a:solidFill>
                  <a:srgbClr val="000000"/>
                </a:solidFill>
                <a:latin typeface="Bodoni MT Black" panose="22635452340000000000" pitchFamily="1"/>
              </a:rPr>
              <a:t>MARYLAND “511” Travel Information </a:t>
            </a:r>
            <a:r>
              <a:rPr lang="en-US" sz="1100" spc="-10">
                <a:solidFill>
                  <a:srgbClr val="000000"/>
                </a:solidFill>
                <a:latin typeface="Bodoni MT" panose="22635452340000000000" pitchFamily="1"/>
              </a:rPr>
              <a:t>Maryland 511 is the state’s official travel resource, providing travelers with reliable and current traffic information, as well as links to other transportation </a:t>
            </a:r>
            <a:r>
              <a:rPr lang="en-US" sz="1100" spc="0">
                <a:solidFill>
                  <a:srgbClr val="000000"/>
                </a:solidFill>
                <a:latin typeface="Bodoni MT" panose="22635452340000000000" pitchFamily="1"/>
              </a:rPr>
              <a:t>services. </a:t>
            </a:r>
          </a:p>
          <a:p>
            <a:pPr marL="91440" marR="137160" indent="0" algn="l">
              <a:lnSpc>
                <a:spcPts val="1200"/>
              </a:lnSpc>
              <a:spcBef>
                <a:spcPts val="360"/>
              </a:spcBef>
              <a:spcAft>
                <a:spcPts val="0"/>
              </a:spcAft>
            </a:pPr>
            <a:r>
              <a:rPr lang="en-US" sz="1100" spc="-40">
                <a:solidFill>
                  <a:srgbClr val="000000"/>
                </a:solidFill>
                <a:latin typeface="Bodoni MT" panose="22635452340000000000" pitchFamily="1"/>
              </a:rPr>
              <a:t>In addition to general information about road and weather </a:t>
            </a:r>
            <a:r>
              <a:rPr lang="en-US" sz="1100" spc="-10">
                <a:solidFill>
                  <a:srgbClr val="000000"/>
                </a:solidFill>
                <a:latin typeface="Bodoni MT" panose="22635452340000000000" pitchFamily="1"/>
              </a:rPr>
              <a:t>conditions, such as snow-clearing progress and road </a:t>
            </a:r>
            <a:r>
              <a:rPr lang="en-US" sz="1100" spc="-15">
                <a:solidFill>
                  <a:srgbClr val="000000"/>
                </a:solidFill>
                <a:latin typeface="Bodoni MT" panose="22635452340000000000" pitchFamily="1"/>
              </a:rPr>
              <a:t>construction notices, the site contains up-to-the-minute </a:t>
            </a:r>
            <a:r>
              <a:rPr lang="en-US" sz="1100" spc="-25">
                <a:solidFill>
                  <a:srgbClr val="000000"/>
                </a:solidFill>
                <a:latin typeface="Bodoni MT" panose="22635452340000000000" pitchFamily="1"/>
              </a:rPr>
              <a:t>traffic highlights and other public transportation transit </a:t>
            </a:r>
            <a:r>
              <a:rPr lang="en-US" sz="1100" spc="-20">
                <a:solidFill>
                  <a:srgbClr val="000000"/>
                </a:solidFill>
                <a:latin typeface="Bodoni MT" panose="22635452340000000000" pitchFamily="1"/>
              </a:rPr>
              <a:t>advisories. </a:t>
            </a:r>
          </a:p>
          <a:p>
            <a:pPr marL="91440" marR="411480" indent="0" algn="l">
              <a:lnSpc>
                <a:spcPts val="1200"/>
              </a:lnSpc>
              <a:spcBef>
                <a:spcPts val="360"/>
              </a:spcBef>
              <a:spcAft>
                <a:spcPts val="0"/>
              </a:spcAft>
            </a:pPr>
            <a:r>
              <a:rPr lang="en-US" sz="1100" spc="-35">
                <a:solidFill>
                  <a:srgbClr val="000000"/>
                </a:solidFill>
                <a:latin typeface="Bodoni MT" panose="22635452340000000000" pitchFamily="1"/>
              </a:rPr>
              <a:t>You can even customize the page to reflect your daily </a:t>
            </a:r>
            <a:r>
              <a:rPr lang="en-US" sz="1100" spc="0">
                <a:solidFill>
                  <a:srgbClr val="000000"/>
                </a:solidFill>
                <a:latin typeface="Bodoni MT" panose="22635452340000000000" pitchFamily="1"/>
              </a:rPr>
              <a:t>commute! </a:t>
            </a:r>
          </a:p>
          <a:p>
            <a:pPr marL="91440" marR="0" indent="0" algn="l">
              <a:lnSpc>
                <a:spcPct val="95999"/>
              </a:lnSpc>
              <a:spcBef>
                <a:spcPts val="360"/>
              </a:spcBef>
              <a:spcAft>
                <a:spcPts val="180"/>
              </a:spcAft>
              <a:tabLst>
                <a:tab pos="3145155" algn="r"/>
              </a:tabLst>
            </a:pPr>
            <a:r>
              <a:rPr lang="en-US" sz="1100" spc="-40">
                <a:solidFill>
                  <a:srgbClr val="000000"/>
                </a:solidFill>
                <a:latin typeface="Bodoni MT" panose="22635452340000000000" pitchFamily="1"/>
              </a:rPr>
              <a:t>To “know before you go”, visit </a:t>
            </a:r>
            <a:r>
              <a:rPr lang="en-US" sz="1000" b="1" i="1" u="sng" spc="0">
                <a:solidFill>
                  <a:srgbClr val="0000FF"/>
                </a:solidFill>
                <a:latin typeface="Arial" panose="22635452340000000000" pitchFamily="2"/>
              </a:rPr>
              <a:t>www.md511.org</a:t>
            </a:r>
            <a:r>
              <a:rPr lang="en-US" sz="100" b="1" i="1" spc="0">
                <a:solidFill>
                  <a:srgbClr val="000000"/>
                </a:solidFill>
                <a:latin typeface="Arial" panose="22635452340000000000" pitchFamily="2"/>
              </a:rPr>
              <a:t> </a:t>
            </a:r>
          </a:p>
        </p:txBody>
      </p:sp>
      <p:sp>
        <p:nvSpPr>
          <p:cNvPr id="21" name="Text Placeholder 20"/>
          <p:cNvSpPr>
            <a:spLocks noGrp="1"/>
          </p:cNvSpPr>
          <p:nvPr>
            <p:ph type="body" idx="10"/>
          </p:nvPr>
        </p:nvSpPr>
        <p:spPr>
          <a:xfrm>
            <a:off x="640080" y="8013065"/>
            <a:ext cx="6358890" cy="1661160"/>
          </a:xfrm>
          <a:prstGeom prst="rect">
            <a:avLst/>
          </a:prstGeom>
          <a:noFill/>
          <a:ln w="30480" cmpd="sng">
            <a:solidFill>
              <a:srgbClr val="A30020"/>
            </a:solidFill>
            <a:prstDash val="solid"/>
          </a:ln>
        </p:spPr>
        <p:txBody>
          <a:bodyPr vert="horz" lIns="0" tIns="68580" rIns="0" bIns="0" anchor="t"/>
          <a:lstStyle/>
          <a:p>
            <a:pPr marL="914400" marR="0" indent="0" algn="l">
              <a:lnSpc>
                <a:spcPct val="83519"/>
              </a:lnSpc>
              <a:spcAft>
                <a:spcPts val="0"/>
              </a:spcAft>
            </a:pPr>
            <a:r>
              <a:rPr lang="en-US" sz="1200" b="1" spc="0">
                <a:solidFill>
                  <a:srgbClr val="000000"/>
                </a:solidFill>
                <a:latin typeface="Arial" panose="22635452340000000000" pitchFamily="2"/>
              </a:rPr>
              <a:t>BGE BEGINS “SMART METER” INSTALLATION PROGRAM </a:t>
            </a:r>
          </a:p>
          <a:p>
            <a:pPr marL="91440" marR="137160" indent="0" algn="l">
              <a:lnSpc>
                <a:spcPct val="105599"/>
              </a:lnSpc>
              <a:spcBef>
                <a:spcPts val="360"/>
              </a:spcBef>
              <a:spcAft>
                <a:spcPts val="0"/>
              </a:spcAft>
            </a:pPr>
            <a:r>
              <a:rPr lang="en-US" sz="1100" spc="-15">
                <a:solidFill>
                  <a:srgbClr val="000000"/>
                </a:solidFill>
                <a:latin typeface="Tw Cen MT" panose="22635452340000000000" pitchFamily="2"/>
              </a:rPr>
              <a:t>In case you missed the notices that have been enclosed in your recent utility bills, BGE is converting all home and business gas and electric meters to “Smart Meters”. Smart Meters are advanced digital devices that </a:t>
            </a:r>
            <a:r>
              <a:rPr lang="en-US" sz="1100" spc="-20">
                <a:solidFill>
                  <a:srgbClr val="000000"/>
                </a:solidFill>
                <a:latin typeface="Tw Cen MT" panose="22635452340000000000" pitchFamily="2"/>
              </a:rPr>
              <a:t>capture and store energy consumption data in much more detail than the current meters, and they can </a:t>
            </a:r>
            <a:r>
              <a:rPr lang="en-US" sz="1100" spc="-25">
                <a:solidFill>
                  <a:srgbClr val="000000"/>
                </a:solidFill>
                <a:latin typeface="Tw Cen MT" panose="22635452340000000000" pitchFamily="2"/>
              </a:rPr>
              <a:t>communicate electronically with BGE offices. </a:t>
            </a:r>
            <a:r>
              <a:rPr lang="en-US" sz="1100" b="1" spc="-25">
                <a:solidFill>
                  <a:srgbClr val="000000"/>
                </a:solidFill>
                <a:latin typeface="Tw Cen MT" panose="22635452340000000000" pitchFamily="2"/>
              </a:rPr>
              <a:t>Howard County </a:t>
            </a:r>
            <a:r>
              <a:rPr lang="en-US" sz="1100" spc="-25">
                <a:solidFill>
                  <a:srgbClr val="000000"/>
                </a:solidFill>
                <a:latin typeface="Tw Cen MT" panose="22635452340000000000" pitchFamily="2"/>
              </a:rPr>
              <a:t>installations are scheduled for the timeframe </a:t>
            </a:r>
            <a:r>
              <a:rPr lang="en-US" sz="1100" spc="-15">
                <a:solidFill>
                  <a:srgbClr val="000000"/>
                </a:solidFill>
                <a:latin typeface="Tw Cen MT" panose="22635452340000000000" pitchFamily="2"/>
              </a:rPr>
              <a:t>between </a:t>
            </a:r>
            <a:r>
              <a:rPr lang="en-US" sz="1100" b="1" spc="-15">
                <a:solidFill>
                  <a:srgbClr val="000000"/>
                </a:solidFill>
                <a:latin typeface="Tw Cen MT" panose="22635452340000000000" pitchFamily="2"/>
              </a:rPr>
              <a:t>December 2012 and May 2013</a:t>
            </a:r>
            <a:r>
              <a:rPr lang="en-US" sz="1100" spc="-15">
                <a:solidFill>
                  <a:srgbClr val="000000"/>
                </a:solidFill>
                <a:latin typeface="Tw Cen MT" panose="22635452340000000000" pitchFamily="2"/>
              </a:rPr>
              <a:t>. BGE will be telling us about the new features and capabilities of </a:t>
            </a:r>
            <a:r>
              <a:rPr lang="en-US" sz="1100" spc="-25">
                <a:solidFill>
                  <a:srgbClr val="000000"/>
                </a:solidFill>
                <a:latin typeface="Tw Cen MT" panose="22635452340000000000" pitchFamily="2"/>
              </a:rPr>
              <a:t>the meters and providing more details about the installation process in utility bill enclosures throughout the rest </a:t>
            </a:r>
            <a:r>
              <a:rPr lang="en-US" sz="1100" spc="-20">
                <a:solidFill>
                  <a:srgbClr val="000000"/>
                </a:solidFill>
                <a:latin typeface="Tw Cen MT" panose="22635452340000000000" pitchFamily="2"/>
              </a:rPr>
              <a:t>of this year. </a:t>
            </a:r>
          </a:p>
          <a:p>
            <a:pPr marL="91440" marR="0" indent="0" algn="l">
              <a:lnSpc>
                <a:spcPct val="95999"/>
              </a:lnSpc>
              <a:spcBef>
                <a:spcPts val="0"/>
              </a:spcBef>
              <a:spcAft>
                <a:spcPts val="540"/>
              </a:spcAft>
            </a:pPr>
            <a:r>
              <a:rPr lang="en-US" sz="1100" spc="-15">
                <a:solidFill>
                  <a:srgbClr val="000000"/>
                </a:solidFill>
                <a:latin typeface="Tw Cen MT" panose="22635452340000000000" pitchFamily="2"/>
              </a:rPr>
              <a:t>For more information, check out the BGE website:</a:t>
            </a:r>
            <a:r>
              <a:rPr lang="en-US" sz="1000" b="1" u="sng" spc="-15">
                <a:solidFill>
                  <a:srgbClr val="0000FF"/>
                </a:solidFill>
                <a:latin typeface="Arial" panose="22635452340000000000" pitchFamily="2"/>
              </a:rPr>
              <a:t>http://www.bge.com/learnshare/smartgrid</a:t>
            </a:r>
            <a:r>
              <a:rPr lang="en-US" sz="100" b="1" spc="-15">
                <a:solidFill>
                  <a:srgbClr val="A30020"/>
                </a:solidFill>
                <a:latin typeface="Arial" panose="22635452340000000000" pitchFamily="2"/>
              </a:rPr>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4" name="Text Placeholder 23"/>
          <p:cNvSpPr>
            <a:spLocks noGrp="1"/>
          </p:cNvSpPr>
          <p:nvPr>
            <p:ph type="body" idx="10"/>
          </p:nvPr>
        </p:nvSpPr>
        <p:spPr>
          <a:xfrm>
            <a:off x="504190" y="922020"/>
            <a:ext cx="6506845" cy="329565"/>
          </a:xfrm>
          <a:prstGeom prst="rect">
            <a:avLst/>
          </a:prstGeom>
          <a:noFill/>
          <a:ln w="0" cmpd="sng">
            <a:noFill/>
            <a:prstDash val="solid"/>
          </a:ln>
        </p:spPr>
        <p:txBody>
          <a:bodyPr vert="horz" lIns="0" tIns="0" rIns="0" bIns="0" anchor="t"/>
          <a:lstStyle/>
          <a:p>
            <a:pPr marL="2331720" marR="0" indent="0" algn="l">
              <a:lnSpc>
                <a:spcPct val="95999"/>
              </a:lnSpc>
              <a:spcAft>
                <a:spcPts val="0"/>
              </a:spcAft>
              <a:tabLst>
                <a:tab pos="6405880" algn="r"/>
              </a:tabLst>
            </a:pPr>
            <a:r>
              <a:rPr lang="en-US" sz="2500" spc="-100">
                <a:solidFill>
                  <a:srgbClr val="000000"/>
                </a:solidFill>
                <a:latin typeface="Times New Roman" panose="22635452340000000000" pitchFamily="1"/>
              </a:rPr>
              <a:t>The Docket </a:t>
            </a:r>
            <a:r>
              <a:rPr lang="en-US" sz="1000" b="1" spc="20">
                <a:solidFill>
                  <a:srgbClr val="000000"/>
                </a:solidFill>
                <a:latin typeface="Tw Cen MT" panose="22635452340000000000" pitchFamily="2"/>
              </a:rPr>
              <a:t>June 2012, Page 2 of 3 </a:t>
            </a:r>
          </a:p>
        </p:txBody>
      </p:sp>
      <p:sp>
        <p:nvSpPr>
          <p:cNvPr id="27" name="Text Placeholder 26"/>
          <p:cNvSpPr>
            <a:spLocks noGrp="1"/>
          </p:cNvSpPr>
          <p:nvPr>
            <p:ph type="body" idx="10"/>
          </p:nvPr>
        </p:nvSpPr>
        <p:spPr>
          <a:xfrm>
            <a:off x="591185" y="1316990"/>
            <a:ext cx="5334000" cy="416560"/>
          </a:xfrm>
          <a:prstGeom prst="rect">
            <a:avLst/>
          </a:prstGeom>
          <a:noFill/>
          <a:ln w="0" cmpd="sng">
            <a:noFill/>
            <a:prstDash val="solid"/>
          </a:ln>
        </p:spPr>
        <p:txBody>
          <a:bodyPr vert="horz" lIns="0" tIns="0" rIns="0" bIns="0" anchor="t"/>
          <a:lstStyle/>
          <a:p>
            <a:pPr marL="0" marR="0" indent="0" algn="r">
              <a:lnSpc>
                <a:spcPct val="89279"/>
              </a:lnSpc>
              <a:spcAft>
                <a:spcPts val="0"/>
              </a:spcAft>
            </a:pPr>
            <a:r>
              <a:rPr lang="en-US" sz="1600" b="1" spc="10">
                <a:solidFill>
                  <a:srgbClr val="009900"/>
                </a:solidFill>
                <a:latin typeface="Gill Sans Ultra Bold Condensed" panose="22635452340000000000" pitchFamily="2"/>
              </a:rPr>
              <a:t>Architecture &amp; Landscape Committee Updates </a:t>
            </a:r>
          </a:p>
          <a:p>
            <a:pPr marL="0" marR="0" indent="0" algn="l">
              <a:lnSpc>
                <a:spcPct val="94079"/>
              </a:lnSpc>
              <a:spcBef>
                <a:spcPts val="0"/>
              </a:spcBef>
              <a:spcAft>
                <a:spcPts val="0"/>
              </a:spcAft>
            </a:pPr>
            <a:r>
              <a:rPr lang="en-US" sz="1450" b="1" spc="-50">
                <a:solidFill>
                  <a:srgbClr val="009900"/>
                </a:solidFill>
                <a:latin typeface="Lucida Console" panose="22635452340000000000"/>
              </a:rPr>
              <a:t>Architecture News </a:t>
            </a:r>
          </a:p>
        </p:txBody>
      </p:sp>
      <p:sp>
        <p:nvSpPr>
          <p:cNvPr id="28" name="Text Placeholder 27"/>
          <p:cNvSpPr>
            <a:spLocks noGrp="1"/>
          </p:cNvSpPr>
          <p:nvPr>
            <p:ph type="body" idx="10"/>
          </p:nvPr>
        </p:nvSpPr>
        <p:spPr>
          <a:xfrm>
            <a:off x="594360" y="4900930"/>
            <a:ext cx="6047105" cy="1626870"/>
          </a:xfrm>
          <a:prstGeom prst="rect">
            <a:avLst/>
          </a:prstGeom>
          <a:noFill/>
          <a:ln w="0" cmpd="sng">
            <a:noFill/>
            <a:prstDash val="solid"/>
          </a:ln>
        </p:spPr>
        <p:txBody>
          <a:bodyPr vert="horz" lIns="0" tIns="0" rIns="0" bIns="0" anchor="t">
            <a:normAutofit fontScale="90000"/>
          </a:bodyPr>
          <a:lstStyle/>
          <a:p>
            <a:pPr marL="0" marR="0" indent="0" algn="l">
              <a:lnSpc>
                <a:spcPts val="1600"/>
              </a:lnSpc>
              <a:spcAft>
                <a:spcPts val="0"/>
              </a:spcAft>
            </a:pPr>
            <a:r>
              <a:rPr lang="en-US" sz="1450" b="1" spc="-50">
                <a:solidFill>
                  <a:srgbClr val="009900"/>
                </a:solidFill>
                <a:latin typeface="Lucida Console" panose="22635452340000000000"/>
              </a:rPr>
              <a:t>Landscape News </a:t>
            </a:r>
          </a:p>
          <a:p>
            <a:pPr marL="0" marR="0" indent="0" algn="l">
              <a:lnSpc>
                <a:spcPts val="1400"/>
              </a:lnSpc>
              <a:spcBef>
                <a:spcPts val="720"/>
              </a:spcBef>
              <a:spcAft>
                <a:spcPts val="0"/>
              </a:spcAft>
              <a:tabLst>
                <a:tab pos="5998210" algn="r"/>
              </a:tabLst>
            </a:pPr>
            <a:r>
              <a:rPr lang="en-US" sz="1650" spc="0">
                <a:solidFill>
                  <a:srgbClr val="000000"/>
                </a:solidFill>
                <a:latin typeface="Arial" panose="22635452340000000000" pitchFamily="2"/>
              </a:rPr>
              <a:t>&gt; </a:t>
            </a:r>
            <a:r>
              <a:rPr lang="en-US" sz="1100" b="1" spc="-35">
                <a:solidFill>
                  <a:srgbClr val="000000"/>
                </a:solidFill>
                <a:latin typeface="Lucida Console" panose="22635452340000000000"/>
              </a:rPr>
              <a:t>THANK YOU </a:t>
            </a:r>
            <a:r>
              <a:rPr lang="en-US" sz="1100" spc="-35">
                <a:solidFill>
                  <a:srgbClr val="000000"/>
                </a:solidFill>
                <a:latin typeface="Lucida Console" panose="22635452340000000000"/>
              </a:rPr>
              <a:t>to everyone in the community who has been helping to keep </a:t>
            </a:r>
          </a:p>
          <a:p>
            <a:pPr marL="0" marR="91440" indent="0" algn="l">
              <a:lnSpc>
                <a:spcPts val="1200"/>
              </a:lnSpc>
              <a:spcBef>
                <a:spcPts val="0"/>
              </a:spcBef>
              <a:spcAft>
                <a:spcPts val="0"/>
              </a:spcAft>
            </a:pPr>
            <a:r>
              <a:rPr lang="en-US" sz="1100" spc="-20">
                <a:solidFill>
                  <a:srgbClr val="000000"/>
                </a:solidFill>
                <a:latin typeface="Lucida Console" panose="22635452340000000000"/>
              </a:rPr>
              <a:t>our pet-waste issues under control. We’ve seen many more dog owners </a:t>
            </a:r>
            <a:r>
              <a:rPr lang="en-US" sz="1100" spc="-40">
                <a:solidFill>
                  <a:srgbClr val="000000"/>
                </a:solidFill>
                <a:latin typeface="Lucida Console" panose="22635452340000000000"/>
              </a:rPr>
              <a:t>“proudly” carrying their poop bags, and we all appreciate your efforts! </a:t>
            </a:r>
          </a:p>
          <a:p>
            <a:pPr marL="0" marR="0" indent="0" algn="l">
              <a:lnSpc>
                <a:spcPts val="1300"/>
              </a:lnSpc>
              <a:spcBef>
                <a:spcPts val="720"/>
              </a:spcBef>
              <a:spcAft>
                <a:spcPts val="180"/>
              </a:spcAft>
            </a:pPr>
            <a:r>
              <a:rPr lang="en-US" sz="1650" spc="-10">
                <a:solidFill>
                  <a:srgbClr val="000000"/>
                </a:solidFill>
                <a:latin typeface="Arial" panose="22635452340000000000" pitchFamily="2"/>
              </a:rPr>
              <a:t>&gt; </a:t>
            </a:r>
            <a:r>
              <a:rPr lang="en-US" sz="1100" spc="-10">
                <a:solidFill>
                  <a:srgbClr val="000000"/>
                </a:solidFill>
                <a:latin typeface="Lucida Console" panose="22635452340000000000"/>
              </a:rPr>
              <a:t>The Landscape Committee is continuing to work with a tree-cutting </a:t>
            </a:r>
            <a:r>
              <a:rPr lang="en-US" sz="1100" spc="-30">
                <a:solidFill>
                  <a:srgbClr val="000000"/>
                </a:solidFill>
                <a:latin typeface="Lucida Console" panose="22635452340000000000"/>
              </a:rPr>
              <a:t>service company to clear dead trees and branches from the common-area </a:t>
            </a:r>
            <a:r>
              <a:rPr lang="en-US" sz="1100" spc="-45">
                <a:solidFill>
                  <a:srgbClr val="000000"/>
                </a:solidFill>
                <a:latin typeface="Lucida Console" panose="22635452340000000000"/>
              </a:rPr>
              <a:t>woods. More pruning and trimming work is scheduled for the later winter </a:t>
            </a:r>
            <a:r>
              <a:rPr lang="en-US" sz="1100" spc="-30">
                <a:solidFill>
                  <a:srgbClr val="000000"/>
                </a:solidFill>
                <a:latin typeface="Lucida Console" panose="22635452340000000000"/>
              </a:rPr>
              <a:t>months in preparation for next Spring. </a:t>
            </a:r>
          </a:p>
        </p:txBody>
      </p:sp>
      <p:sp>
        <p:nvSpPr>
          <p:cNvPr id="29" name="Text Placeholder 28"/>
          <p:cNvSpPr>
            <a:spLocks noGrp="1"/>
          </p:cNvSpPr>
          <p:nvPr>
            <p:ph type="body" idx="10"/>
          </p:nvPr>
        </p:nvSpPr>
        <p:spPr>
          <a:xfrm>
            <a:off x="594360" y="8921750"/>
            <a:ext cx="6160135" cy="751840"/>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en-US" sz="1000" b="1" i="1" spc="50">
                <a:solidFill>
                  <a:srgbClr val="000000"/>
                </a:solidFill>
                <a:latin typeface="Leelawadee" panose="22635452340000000000" pitchFamily="2"/>
              </a:rPr>
              <a:t>A huge GABLES “thankyou” to Gail Hoffer, Architecture and Landscape Committee Chair, who has </a:t>
            </a:r>
            <a:r>
              <a:rPr lang="en-US" sz="1000" b="1" i="1" spc="35">
                <a:solidFill>
                  <a:srgbClr val="000000"/>
                </a:solidFill>
                <a:latin typeface="Leelawadee" panose="22635452340000000000" pitchFamily="2"/>
              </a:rPr>
              <a:t>politely but persistently coordinated with various Howard County DPW officials over the course of the </a:t>
            </a:r>
            <a:r>
              <a:rPr lang="en-US" sz="1000" b="1" i="1" spc="45">
                <a:solidFill>
                  <a:srgbClr val="000000"/>
                </a:solidFill>
                <a:latin typeface="Leelawadee" panose="22635452340000000000" pitchFamily="2"/>
              </a:rPr>
              <a:t>last three years to convince them to include this sidewalk-repair work in their annual project list. </a:t>
            </a:r>
            <a:r>
              <a:rPr lang="en-US" sz="1000" b="1" i="1" spc="40">
                <a:solidFill>
                  <a:srgbClr val="000000"/>
                </a:solidFill>
                <a:latin typeface="Leelawadee" panose="22635452340000000000" pitchFamily="2"/>
              </a:rPr>
              <a:t>Having the County complete these necessary repairs will save our GABLES Association budget and </a:t>
            </a:r>
            <a:r>
              <a:rPr lang="en-US" sz="1000" b="1" i="1" spc="35">
                <a:solidFill>
                  <a:srgbClr val="000000"/>
                </a:solidFill>
                <a:latin typeface="Leelawadee" panose="22635452340000000000" pitchFamily="2"/>
              </a:rPr>
              <a:t>individual homeowners more than $ 5,000 ! </a:t>
            </a:r>
          </a:p>
        </p:txBody>
      </p:sp>
      <p:sp>
        <p:nvSpPr>
          <p:cNvPr id="30" name="Text Placeholder 29"/>
          <p:cNvSpPr>
            <a:spLocks noGrp="1"/>
          </p:cNvSpPr>
          <p:nvPr>
            <p:ph type="body" idx="10"/>
          </p:nvPr>
        </p:nvSpPr>
        <p:spPr>
          <a:xfrm>
            <a:off x="746760" y="1849120"/>
            <a:ext cx="5952490" cy="2682240"/>
          </a:xfrm>
          <a:prstGeom prst="rect">
            <a:avLst/>
          </a:prstGeom>
          <a:noFill/>
          <a:ln w="0" cmpd="sng">
            <a:noFill/>
            <a:prstDash val="solid"/>
          </a:ln>
        </p:spPr>
        <p:txBody>
          <a:bodyPr vert="horz" lIns="0" tIns="0" rIns="0" bIns="0" anchor="t"/>
          <a:lstStyle/>
          <a:p>
            <a:pPr marL="0" marR="0" indent="0" algn="r">
              <a:lnSpc>
                <a:spcPts val="1600"/>
              </a:lnSpc>
              <a:spcAft>
                <a:spcPts val="0"/>
              </a:spcAft>
            </a:pPr>
            <a:r>
              <a:rPr lang="en-US" sz="1400" spc="5">
                <a:solidFill>
                  <a:srgbClr val="000000"/>
                </a:solidFill>
                <a:latin typeface="Times New Roman" panose="22635452340000000000" pitchFamily="1"/>
              </a:rPr>
              <a:t>GABLES Super-Discount on Chimney Cleaning and Inspection </a:t>
            </a:r>
          </a:p>
          <a:p>
            <a:pPr marL="914400" marR="365760" indent="0" algn="l">
              <a:lnSpc>
                <a:spcPts val="1300"/>
              </a:lnSpc>
              <a:spcBef>
                <a:spcPts val="360"/>
              </a:spcBef>
              <a:spcAft>
                <a:spcPts val="0"/>
              </a:spcAft>
            </a:pPr>
            <a:r>
              <a:rPr lang="en-US" sz="1100" spc="-30">
                <a:solidFill>
                  <a:srgbClr val="000000"/>
                </a:solidFill>
                <a:latin typeface="Calibri" panose="22635452340000000000" pitchFamily="1"/>
              </a:rPr>
              <a:t>As another group project in service of our community, the Architecture Committee </a:t>
            </a:r>
            <a:r>
              <a:rPr lang="en-US" sz="1100" spc="-20">
                <a:solidFill>
                  <a:srgbClr val="000000"/>
                </a:solidFill>
                <a:latin typeface="Calibri" panose="22635452340000000000" pitchFamily="1"/>
              </a:rPr>
              <a:t>has arranged for a “super” deal from </a:t>
            </a:r>
            <a:r>
              <a:rPr lang="en-US" sz="1100" b="1" i="1" spc="-20">
                <a:solidFill>
                  <a:srgbClr val="000000"/>
                </a:solidFill>
                <a:latin typeface="Calibri" panose="22635452340000000000" pitchFamily="1"/>
              </a:rPr>
              <a:t>The Fireplace Doctor</a:t>
            </a:r>
            <a:r>
              <a:rPr lang="en-US" sz="1100" b="1" spc="-20">
                <a:solidFill>
                  <a:srgbClr val="000000"/>
                </a:solidFill>
                <a:latin typeface="Calibri" panose="22635452340000000000" pitchFamily="1"/>
              </a:rPr>
              <a:t>. </a:t>
            </a:r>
          </a:p>
          <a:p>
            <a:pPr marL="914400" marR="0" indent="0" algn="l">
              <a:lnSpc>
                <a:spcPts val="1300"/>
              </a:lnSpc>
              <a:spcBef>
                <a:spcPts val="0"/>
              </a:spcBef>
              <a:spcAft>
                <a:spcPts val="0"/>
              </a:spcAft>
            </a:pPr>
            <a:r>
              <a:rPr lang="en-US" sz="1100" spc="-20">
                <a:solidFill>
                  <a:srgbClr val="000000"/>
                </a:solidFill>
                <a:latin typeface="Calibri" panose="22635452340000000000" pitchFamily="1"/>
              </a:rPr>
              <a:t>For </a:t>
            </a:r>
            <a:r>
              <a:rPr lang="en-US" sz="1100" b="1" spc="-20">
                <a:solidFill>
                  <a:srgbClr val="000000"/>
                </a:solidFill>
                <a:latin typeface="Calibri" panose="22635452340000000000" pitchFamily="1"/>
              </a:rPr>
              <a:t>only $49</a:t>
            </a:r>
            <a:r>
              <a:rPr lang="en-US" sz="1100" spc="-20">
                <a:solidFill>
                  <a:srgbClr val="000000"/>
                </a:solidFill>
                <a:latin typeface="Calibri" panose="22635452340000000000" pitchFamily="1"/>
              </a:rPr>
              <a:t>, a service technician will </a:t>
            </a:r>
          </a:p>
          <a:p>
            <a:pPr marL="914400" marR="0" indent="137160" algn="l">
              <a:lnSpc>
                <a:spcPts val="1300"/>
              </a:lnSpc>
              <a:spcBef>
                <a:spcPts val="0"/>
              </a:spcBef>
              <a:spcAft>
                <a:spcPts val="0"/>
              </a:spcAft>
              <a:buFont typeface="Symbol"/>
              <a:buChar char="·"/>
            </a:pPr>
            <a:r>
              <a:rPr lang="en-US" sz="1100" spc="-10">
                <a:solidFill>
                  <a:srgbClr val="000000"/>
                </a:solidFill>
                <a:latin typeface="Calibri" panose="22635452340000000000" pitchFamily="1"/>
              </a:rPr>
              <a:t>brush and vacuum-clean the inside of your chimney (damper and flue), </a:t>
            </a:r>
          </a:p>
          <a:p>
            <a:pPr marL="914400" marR="0" indent="137160" algn="l">
              <a:lnSpc>
                <a:spcPts val="1300"/>
              </a:lnSpc>
              <a:spcBef>
                <a:spcPts val="0"/>
              </a:spcBef>
              <a:spcAft>
                <a:spcPts val="0"/>
              </a:spcAft>
              <a:buFont typeface="Symbol"/>
              <a:buChar char="·"/>
            </a:pPr>
            <a:r>
              <a:rPr lang="en-US" sz="1100" spc="-25">
                <a:solidFill>
                  <a:srgbClr val="000000"/>
                </a:solidFill>
                <a:latin typeface="Calibri" panose="22635452340000000000" pitchFamily="1"/>
              </a:rPr>
              <a:t>inspect the inside and outside of the chimney for dangerous cracks, wear, or leaks, and </a:t>
            </a:r>
          </a:p>
          <a:p>
            <a:pPr marL="0" marR="45720" indent="137160" algn="l">
              <a:lnSpc>
                <a:spcPts val="1300"/>
              </a:lnSpc>
              <a:spcBef>
                <a:spcPts val="0"/>
              </a:spcBef>
              <a:spcAft>
                <a:spcPts val="0"/>
              </a:spcAft>
              <a:buFont typeface="Symbol"/>
              <a:buChar char="·"/>
            </a:pPr>
            <a:r>
              <a:rPr lang="en-US" sz="1100" spc="-30">
                <a:solidFill>
                  <a:srgbClr val="000000"/>
                </a:solidFill>
                <a:latin typeface="Calibri" panose="22635452340000000000" pitchFamily="1"/>
              </a:rPr>
              <a:t>leave you a quote for recommended repairs, which you can choose to pursue or not. </a:t>
            </a:r>
            <a:r>
              <a:rPr lang="en-US" sz="1100" spc="-5">
                <a:solidFill>
                  <a:srgbClr val="000000"/>
                </a:solidFill>
                <a:latin typeface="Calibri" panose="22635452340000000000" pitchFamily="1"/>
              </a:rPr>
              <a:t>Basic chimney-cleaning services in this area normally cost $120 or more, so this is a GREAT DEAL. </a:t>
            </a:r>
            <a:r>
              <a:rPr lang="en-US" sz="1100" b="1" spc="-20">
                <a:solidFill>
                  <a:srgbClr val="000000"/>
                </a:solidFill>
                <a:latin typeface="Calibri" panose="22635452340000000000" pitchFamily="1"/>
              </a:rPr>
              <a:t>This is a limited-time, special offer from </a:t>
            </a:r>
            <a:r>
              <a:rPr lang="en-US" sz="1100" b="1" i="1" spc="-20">
                <a:solidFill>
                  <a:srgbClr val="000000"/>
                </a:solidFill>
                <a:latin typeface="Calibri" panose="22635452340000000000" pitchFamily="1"/>
              </a:rPr>
              <a:t>The Fireplace Doctor</a:t>
            </a:r>
            <a:r>
              <a:rPr lang="en-US" sz="1100" b="1" spc="-20">
                <a:solidFill>
                  <a:srgbClr val="000000"/>
                </a:solidFill>
                <a:latin typeface="Calibri" panose="22635452340000000000" pitchFamily="1"/>
              </a:rPr>
              <a:t>, and must be coordinated by The Gables</a:t>
            </a:r>
            <a:r>
              <a:rPr lang="en-US" sz="1100" spc="-20">
                <a:solidFill>
                  <a:srgbClr val="000000"/>
                </a:solidFill>
                <a:latin typeface="Calibri" panose="22635452340000000000" pitchFamily="1"/>
              </a:rPr>
              <a:t>. If you are interested in taking advantage of this program, </a:t>
            </a:r>
            <a:r>
              <a:rPr lang="en-US" sz="1100" b="1" spc="-20">
                <a:solidFill>
                  <a:srgbClr val="000000"/>
                </a:solidFill>
                <a:latin typeface="Calibri" panose="22635452340000000000" pitchFamily="1"/>
              </a:rPr>
              <a:t>please contact </a:t>
            </a:r>
            <a:r>
              <a:rPr lang="en-US" sz="1100" spc="-20">
                <a:solidFill>
                  <a:srgbClr val="000000"/>
                </a:solidFill>
                <a:latin typeface="Calibri" panose="22635452340000000000" pitchFamily="1"/>
              </a:rPr>
              <a:t>the Architecture Comm. Chair </a:t>
            </a:r>
          </a:p>
          <a:p>
            <a:pPr marL="731520" marR="0" indent="0" algn="l">
              <a:lnSpc>
                <a:spcPts val="1300"/>
              </a:lnSpc>
              <a:spcBef>
                <a:spcPts val="0"/>
              </a:spcBef>
              <a:spcAft>
                <a:spcPts val="0"/>
              </a:spcAft>
              <a:tabLst>
                <a:tab pos="1674495" algn="l"/>
                <a:tab pos="3086100" algn="l"/>
                <a:tab pos="5013960" algn="r"/>
              </a:tabLst>
            </a:pPr>
            <a:r>
              <a:rPr lang="en-US" sz="1100" b="1" spc="-30">
                <a:solidFill>
                  <a:srgbClr val="000000"/>
                </a:solidFill>
                <a:latin typeface="Calibri" panose="22635452340000000000" pitchFamily="1"/>
              </a:rPr>
              <a:t>Gail Hoffer </a:t>
            </a:r>
            <a:r>
              <a:rPr lang="en-US" sz="1100" b="1" u="sng" spc="-30">
                <a:solidFill>
                  <a:srgbClr val="0000FF"/>
                </a:solidFill>
                <a:latin typeface="Calibri" panose="22635452340000000000" pitchFamily="1"/>
              </a:rPr>
              <a:t>ghoffer@juno.com</a:t>
            </a:r>
            <a:r>
              <a:rPr lang="en-US" sz="100" b="1" spc="-30">
                <a:solidFill>
                  <a:srgbClr val="000000"/>
                </a:solidFill>
                <a:latin typeface="Calibri" panose="22635452340000000000" pitchFamily="1"/>
              </a:rPr>
              <a:t> </a:t>
            </a:r>
            <a:r>
              <a:rPr lang="en-US" sz="1100" b="1" spc="-20">
                <a:solidFill>
                  <a:srgbClr val="000000"/>
                </a:solidFill>
                <a:latin typeface="Calibri" panose="22635452340000000000" pitchFamily="1"/>
              </a:rPr>
              <a:t>410-379-5525 before July 1</a:t>
            </a:r>
            <a:r>
              <a:rPr lang="en-US" sz="700" b="1" spc="-20">
                <a:solidFill>
                  <a:srgbClr val="000000"/>
                </a:solidFill>
                <a:latin typeface="Calibri" panose="22635452340000000000" pitchFamily="1"/>
              </a:rPr>
              <a:t>st </a:t>
            </a:r>
          </a:p>
          <a:p>
            <a:pPr marL="0" marR="0" indent="0" algn="l">
              <a:lnSpc>
                <a:spcPts val="1200"/>
              </a:lnSpc>
              <a:spcBef>
                <a:spcPts val="0"/>
              </a:spcBef>
              <a:spcAft>
                <a:spcPts val="0"/>
              </a:spcAft>
            </a:pPr>
            <a:r>
              <a:rPr lang="en-US" sz="1000" i="1" spc="-10">
                <a:solidFill>
                  <a:srgbClr val="000000"/>
                </a:solidFill>
                <a:latin typeface="Calibri" panose="22635452340000000000" pitchFamily="1"/>
              </a:rPr>
              <a:t>FOR YOUR CONSIDERATION: Everyone knows that a chipped or cracked flue can lead to dangerous chimney fires. </a:t>
            </a:r>
            <a:r>
              <a:rPr lang="en-US" sz="1000" i="1" spc="-20">
                <a:solidFill>
                  <a:srgbClr val="000000"/>
                </a:solidFill>
                <a:latin typeface="Calibri" panose="22635452340000000000" pitchFamily="1"/>
              </a:rPr>
              <a:t>But water damage from leaks in the chimney cap, crown, or siding can be just as devastating. If you see rust stains </a:t>
            </a:r>
            <a:r>
              <a:rPr lang="en-US" sz="1000" i="1" spc="-10">
                <a:solidFill>
                  <a:srgbClr val="000000"/>
                </a:solidFill>
                <a:latin typeface="Calibri" panose="22635452340000000000" pitchFamily="1"/>
              </a:rPr>
              <a:t>along the outside top of your (brick or aluminum) chimney (at the cap or storm collar), or if you see black mold in </a:t>
            </a:r>
            <a:r>
              <a:rPr lang="en-US" sz="1000" i="1" spc="-30">
                <a:solidFill>
                  <a:srgbClr val="000000"/>
                </a:solidFill>
                <a:latin typeface="Calibri" panose="22635452340000000000" pitchFamily="1"/>
              </a:rPr>
              <a:t>your chimney brickwork, chances are high that you have a leak! Failure to repair the problem can lead to very costly </a:t>
            </a:r>
            <a:r>
              <a:rPr lang="en-US" sz="1000" i="1" spc="-20">
                <a:solidFill>
                  <a:srgbClr val="000000"/>
                </a:solidFill>
                <a:latin typeface="Calibri" panose="22635452340000000000" pitchFamily="1"/>
              </a:rPr>
              <a:t>structural damage to your flue or firebox, and even to the flooring foundation. </a:t>
            </a:r>
          </a:p>
        </p:txBody>
      </p:sp>
      <p:sp>
        <p:nvSpPr>
          <p:cNvPr id="31" name="Text Placeholder 30"/>
          <p:cNvSpPr>
            <a:spLocks noGrp="1"/>
          </p:cNvSpPr>
          <p:nvPr>
            <p:ph type="body" idx="10"/>
          </p:nvPr>
        </p:nvSpPr>
        <p:spPr>
          <a:xfrm>
            <a:off x="822960" y="6793865"/>
            <a:ext cx="5885815" cy="1668780"/>
          </a:xfrm>
          <a:prstGeom prst="rect">
            <a:avLst/>
          </a:prstGeom>
          <a:noFill/>
          <a:ln w="0" cmpd="sng">
            <a:noFill/>
            <a:prstDash val="solid"/>
          </a:ln>
        </p:spPr>
        <p:txBody>
          <a:bodyPr vert="horz" lIns="0" tIns="0" rIns="0" bIns="0" anchor="t"/>
          <a:lstStyle/>
          <a:p>
            <a:pPr marL="0" marR="0" indent="0" algn="r">
              <a:lnSpc>
                <a:spcPct val="95999"/>
              </a:lnSpc>
              <a:spcAft>
                <a:spcPts val="0"/>
              </a:spcAft>
            </a:pPr>
            <a:r>
              <a:rPr lang="en-US" sz="1200" spc="-25">
                <a:solidFill>
                  <a:srgbClr val="000000"/>
                </a:solidFill>
                <a:latin typeface="Calibri" panose="22635452340000000000" pitchFamily="1"/>
              </a:rPr>
              <a:t>The Howard County Department of Public Works has agreed to replace many of the </a:t>
            </a:r>
          </a:p>
          <a:p>
            <a:pPr marL="0" marR="0" indent="0" algn="r">
              <a:lnSpc>
                <a:spcPct val="95999"/>
              </a:lnSpc>
              <a:spcBef>
                <a:spcPts val="0"/>
              </a:spcBef>
              <a:spcAft>
                <a:spcPts val="0"/>
              </a:spcAft>
            </a:pPr>
            <a:r>
              <a:rPr lang="en-US" sz="1200" spc="-20">
                <a:solidFill>
                  <a:srgbClr val="000000"/>
                </a:solidFill>
                <a:latin typeface="Calibri" panose="22635452340000000000" pitchFamily="1"/>
              </a:rPr>
              <a:t>broken and tilted sections of sidewalk which pose tripping-hazards throughout our </a:t>
            </a:r>
          </a:p>
          <a:p>
            <a:pPr marL="0" marR="160020" indent="0" algn="r">
              <a:lnSpc>
                <a:spcPct val="95999"/>
              </a:lnSpc>
              <a:spcBef>
                <a:spcPts val="0"/>
              </a:spcBef>
              <a:spcAft>
                <a:spcPts val="0"/>
              </a:spcAft>
            </a:pPr>
            <a:r>
              <a:rPr lang="en-US" sz="1200" spc="-20">
                <a:solidFill>
                  <a:srgbClr val="000000"/>
                </a:solidFill>
                <a:latin typeface="Calibri" panose="22635452340000000000" pitchFamily="1"/>
              </a:rPr>
              <a:t>community. Repairs will likely commence in late August. Prior to the start of the </a:t>
            </a:r>
          </a:p>
          <a:p>
            <a:pPr marL="731520" marR="0" indent="0" algn="l">
              <a:lnSpc>
                <a:spcPct val="95999"/>
              </a:lnSpc>
              <a:spcBef>
                <a:spcPts val="0"/>
              </a:spcBef>
              <a:spcAft>
                <a:spcPts val="0"/>
              </a:spcAft>
            </a:pPr>
            <a:r>
              <a:rPr lang="en-US" sz="1200" spc="-25">
                <a:solidFill>
                  <a:srgbClr val="000000"/>
                </a:solidFill>
                <a:latin typeface="Calibri" panose="22635452340000000000" pitchFamily="1"/>
              </a:rPr>
              <a:t>work, County contractors will paint all repair-targeted areas with a large “X”. </a:t>
            </a:r>
          </a:p>
          <a:p>
            <a:pPr marL="0" marR="0" indent="777240" algn="l">
              <a:lnSpc>
                <a:spcPct val="95999"/>
              </a:lnSpc>
              <a:spcBef>
                <a:spcPts val="0"/>
              </a:spcBef>
              <a:spcAft>
                <a:spcPts val="0"/>
              </a:spcAft>
            </a:pPr>
            <a:r>
              <a:rPr lang="en-US" sz="1200" spc="-15">
                <a:solidFill>
                  <a:srgbClr val="000000"/>
                </a:solidFill>
                <a:latin typeface="Calibri" panose="22635452340000000000" pitchFamily="1"/>
              </a:rPr>
              <a:t>If the sidewalk is in front of or alongside a home, a notecard will also be attached </a:t>
            </a:r>
            <a:r>
              <a:rPr lang="en-US" sz="1200" spc="-25">
                <a:solidFill>
                  <a:srgbClr val="000000"/>
                </a:solidFill>
                <a:latin typeface="Calibri" panose="22635452340000000000" pitchFamily="1"/>
              </a:rPr>
              <a:t>to the house’s front door to advise of the pending construction activity. The process of jack-</a:t>
            </a:r>
            <a:r>
              <a:rPr lang="en-US" sz="1200" spc="-20">
                <a:solidFill>
                  <a:srgbClr val="000000"/>
                </a:solidFill>
                <a:latin typeface="Calibri" panose="22635452340000000000" pitchFamily="1"/>
              </a:rPr>
              <a:t>hammering and removing the marked sidewalk sections and then filling them in with new </a:t>
            </a:r>
            <a:r>
              <a:rPr lang="en-US" sz="1200" spc="-30">
                <a:solidFill>
                  <a:srgbClr val="000000"/>
                </a:solidFill>
                <a:latin typeface="Calibri" panose="22635452340000000000" pitchFamily="1"/>
              </a:rPr>
              <a:t>concrete may take several weeks to complete, so your patience (and careful control of children </a:t>
            </a:r>
            <a:r>
              <a:rPr lang="en-US" sz="1200" spc="-20">
                <a:solidFill>
                  <a:srgbClr val="000000"/>
                </a:solidFill>
                <a:latin typeface="Calibri" panose="22635452340000000000" pitchFamily="1"/>
              </a:rPr>
              <a:t>and pets) during this process will be very much appreciated! </a:t>
            </a:r>
          </a:p>
        </p:txBody>
      </p:sp>
      <p:sp>
        <p:nvSpPr>
          <p:cNvPr id="32" name="Text Placeholder 31"/>
          <p:cNvSpPr>
            <a:spLocks noGrp="1"/>
          </p:cNvSpPr>
          <p:nvPr>
            <p:ph type="body" idx="10"/>
          </p:nvPr>
        </p:nvSpPr>
        <p:spPr>
          <a:xfrm>
            <a:off x="1798320" y="4570095"/>
            <a:ext cx="3959225" cy="273685"/>
          </a:xfrm>
          <a:prstGeom prst="rect">
            <a:avLst/>
          </a:prstGeom>
          <a:noFill/>
          <a:ln w="0" cmpd="sng">
            <a:noFill/>
            <a:prstDash val="solid"/>
          </a:ln>
        </p:spPr>
        <p:txBody>
          <a:bodyPr vert="horz" lIns="0" tIns="0" rIns="0" bIns="0" anchor="t"/>
          <a:lstStyle/>
          <a:p>
            <a:pPr marL="0" marR="0" indent="0" algn="ctr">
              <a:lnSpc>
                <a:spcPct val="95999"/>
              </a:lnSpc>
              <a:spcAft>
                <a:spcPts val="0"/>
              </a:spcAft>
            </a:pPr>
            <a:r>
              <a:rPr lang="en-US" sz="600" b="1" spc="0">
                <a:solidFill>
                  <a:srgbClr val="FF0000"/>
                </a:solidFill>
                <a:latin typeface="Arial" panose="22635452340000000000" pitchFamily="2"/>
              </a:rPr>
              <a:t>NOTE: This offer is extended merely as a courtesy and convenience to members of The GABLES community; </a:t>
            </a:r>
            <a:br/>
            <a:r>
              <a:rPr lang="en-US" sz="600" b="1" spc="0">
                <a:solidFill>
                  <a:srgbClr val="FF0000"/>
                </a:solidFill>
                <a:latin typeface="Arial" panose="22635452340000000000" pitchFamily="2"/>
              </a:rPr>
              <a:t>it is neither a solicitation nor an endorsement by The GABLES Association, its Board, or its members. </a:t>
            </a:r>
            <a:br/>
            <a:r>
              <a:rPr lang="en-US" sz="600" b="1" spc="-5">
                <a:solidFill>
                  <a:srgbClr val="FF0000"/>
                </a:solidFill>
                <a:latin typeface="Arial" panose="22635452340000000000" pitchFamily="2"/>
              </a:rPr>
              <a:t>Homeowners are responsible for their individual business relationships with </a:t>
            </a:r>
            <a:r>
              <a:rPr lang="en-US" sz="600" b="1" i="1" spc="-5">
                <a:solidFill>
                  <a:srgbClr val="FF0000"/>
                </a:solidFill>
                <a:latin typeface="Arial" panose="22635452340000000000" pitchFamily="2"/>
              </a:rPr>
              <a:t>The Fireplace Doctor</a:t>
            </a:r>
            <a:r>
              <a:rPr lang="en-US" sz="600" b="1" spc="-5">
                <a:solidFill>
                  <a:srgbClr val="FF0000"/>
                </a:solidFill>
                <a:latin typeface="Arial" panose="22635452340000000000" pitchFamily="2"/>
              </a:rPr>
              <a:t>. </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p:bodyStyle/>
    <p:otherStyle/>
  </p:txStyles>
</p:sldMaster>
</file>

<file path=ppt/slides/_rels/slide1.xml.rels><?xml version="1.0" encoding="UTF-8" standalone="yes"?>
<Relationships xmlns="http://schemas.openxmlformats.org/package/2006/relationships"><Relationship Id="rId26" Type="http://schemas.openxmlformats.org/officeDocument/2006/relationships/diagramData" Target="../diagrams/data2.xml"/><Relationship Id="rId21" Type="http://schemas.openxmlformats.org/officeDocument/2006/relationships/image" Target="../media/image12.jpeg"/><Relationship Id="rId42" Type="http://schemas.openxmlformats.org/officeDocument/2006/relationships/image" Target="../media/image23.jpeg"/><Relationship Id="rId47" Type="http://schemas.openxmlformats.org/officeDocument/2006/relationships/image" Target="../media/image28.jpeg"/><Relationship Id="rId63" Type="http://schemas.openxmlformats.org/officeDocument/2006/relationships/diagramLayout" Target="../diagrams/layout4.xml"/><Relationship Id="rId68" Type="http://schemas.openxmlformats.org/officeDocument/2006/relationships/image" Target="../media/image42.png"/><Relationship Id="rId84" Type="http://schemas.openxmlformats.org/officeDocument/2006/relationships/image" Target="../media/image56.jpeg"/><Relationship Id="rId16" Type="http://schemas.openxmlformats.org/officeDocument/2006/relationships/image" Target="../media/image7.jpeg"/><Relationship Id="rId11" Type="http://schemas.openxmlformats.org/officeDocument/2006/relationships/image" Target="../media/image2.png"/><Relationship Id="rId32" Type="http://schemas.openxmlformats.org/officeDocument/2006/relationships/diagramData" Target="../diagrams/data3.xml"/><Relationship Id="rId37" Type="http://schemas.openxmlformats.org/officeDocument/2006/relationships/image" Target="../media/image18.gif"/><Relationship Id="rId53" Type="http://schemas.openxmlformats.org/officeDocument/2006/relationships/image" Target="../media/image34.jpeg"/><Relationship Id="rId58" Type="http://schemas.openxmlformats.org/officeDocument/2006/relationships/image" Target="../media/image37.jpeg"/><Relationship Id="rId74" Type="http://schemas.openxmlformats.org/officeDocument/2006/relationships/image" Target="../media/image48.jpeg"/><Relationship Id="rId79" Type="http://schemas.openxmlformats.org/officeDocument/2006/relationships/image" Target="../media/image51.jpeg"/><Relationship Id="rId5" Type="http://schemas.openxmlformats.org/officeDocument/2006/relationships/hyperlink" Target="mailto:archcomm@thegablesinfo.com" TargetMode="External"/><Relationship Id="rId61" Type="http://schemas.openxmlformats.org/officeDocument/2006/relationships/image" Target="../media/image40.gif"/><Relationship Id="rId82" Type="http://schemas.openxmlformats.org/officeDocument/2006/relationships/image" Target="../media/image54.png"/><Relationship Id="rId19" Type="http://schemas.openxmlformats.org/officeDocument/2006/relationships/image" Target="../media/image10.jpeg"/><Relationship Id="rId14" Type="http://schemas.openxmlformats.org/officeDocument/2006/relationships/image" Target="../media/image5.jpeg"/><Relationship Id="rId22" Type="http://schemas.openxmlformats.org/officeDocument/2006/relationships/image" Target="../media/image13.png"/><Relationship Id="rId27" Type="http://schemas.openxmlformats.org/officeDocument/2006/relationships/diagramLayout" Target="../diagrams/layout2.xml"/><Relationship Id="rId30" Type="http://schemas.microsoft.com/office/2007/relationships/diagramDrawing" Target="../diagrams/drawing2.xml"/><Relationship Id="rId35" Type="http://schemas.openxmlformats.org/officeDocument/2006/relationships/diagramColors" Target="../diagrams/colors3.xml"/><Relationship Id="rId43" Type="http://schemas.openxmlformats.org/officeDocument/2006/relationships/image" Target="../media/image24.png"/><Relationship Id="rId48" Type="http://schemas.openxmlformats.org/officeDocument/2006/relationships/image" Target="../media/image29.jpeg"/><Relationship Id="rId56" Type="http://schemas.openxmlformats.org/officeDocument/2006/relationships/image" Target="../media/image35.jpeg"/><Relationship Id="rId64" Type="http://schemas.openxmlformats.org/officeDocument/2006/relationships/diagramQuickStyle" Target="../diagrams/quickStyle4.xml"/><Relationship Id="rId69" Type="http://schemas.openxmlformats.org/officeDocument/2006/relationships/image" Target="../media/image43.jpeg"/><Relationship Id="rId77" Type="http://schemas.openxmlformats.org/officeDocument/2006/relationships/image" Target="../media/image49.jpeg"/><Relationship Id="rId8" Type="http://schemas.openxmlformats.org/officeDocument/2006/relationships/diagramQuickStyle" Target="../diagrams/quickStyle1.xml"/><Relationship Id="rId51" Type="http://schemas.openxmlformats.org/officeDocument/2006/relationships/image" Target="../media/image32.jpeg"/><Relationship Id="rId72" Type="http://schemas.openxmlformats.org/officeDocument/2006/relationships/image" Target="../media/image46.png"/><Relationship Id="rId80" Type="http://schemas.openxmlformats.org/officeDocument/2006/relationships/image" Target="../media/image52.jpeg"/><Relationship Id="rId3" Type="http://schemas.openxmlformats.org/officeDocument/2006/relationships/image" Target="../media/image1.png"/><Relationship Id="rId12" Type="http://schemas.openxmlformats.org/officeDocument/2006/relationships/image" Target="../media/image3.wmf"/><Relationship Id="rId17" Type="http://schemas.openxmlformats.org/officeDocument/2006/relationships/image" Target="../media/image8.png"/><Relationship Id="rId25" Type="http://schemas.openxmlformats.org/officeDocument/2006/relationships/image" Target="../media/image16.png"/><Relationship Id="rId33" Type="http://schemas.openxmlformats.org/officeDocument/2006/relationships/diagramLayout" Target="../diagrams/layout3.xml"/><Relationship Id="rId38" Type="http://schemas.openxmlformats.org/officeDocument/2006/relationships/image" Target="../media/image19.jpeg"/><Relationship Id="rId46" Type="http://schemas.openxmlformats.org/officeDocument/2006/relationships/image" Target="../media/image27.emf"/><Relationship Id="rId59" Type="http://schemas.openxmlformats.org/officeDocument/2006/relationships/image" Target="../media/image38.emf"/><Relationship Id="rId67" Type="http://schemas.openxmlformats.org/officeDocument/2006/relationships/image" Target="../media/image41.jpeg"/><Relationship Id="rId20" Type="http://schemas.openxmlformats.org/officeDocument/2006/relationships/image" Target="../media/image11.jpeg"/><Relationship Id="rId41" Type="http://schemas.openxmlformats.org/officeDocument/2006/relationships/image" Target="../media/image22.jpeg"/><Relationship Id="rId54" Type="http://schemas.openxmlformats.org/officeDocument/2006/relationships/hyperlink" Target="https://nam04.safelinks.protection.outlook.com/?url=https%3A%2F%2Felections.maryland.gov%2Fvoting%2Fabsentee.html&amp;data=02%7C01%7C%7Cb1f5825974414fad310508d834c464c9%7C84df9e7fe9f640afb435aaaaaaaaaaaa%7C1%7C0%7C637317365384471540&amp;sdata=Cz0KsT%2BgBCrCrOngwbWZHhUiLSSq2gudM1OB9IIs6HI%3D&amp;reserved=0" TargetMode="External"/><Relationship Id="rId62" Type="http://schemas.openxmlformats.org/officeDocument/2006/relationships/diagramData" Target="../diagrams/data4.xml"/><Relationship Id="rId70" Type="http://schemas.openxmlformats.org/officeDocument/2006/relationships/image" Target="../media/image44.jpeg"/><Relationship Id="rId75" Type="http://schemas.openxmlformats.org/officeDocument/2006/relationships/hyperlink" Target="https://na01.safelinks.protection.outlook.com/?url=https%3A%2F%2Fwww.facebook.com%2FTacoBarFoodTruck%2F&amp;data=04%7C01%7C%7C11c435f7efff4f65728d08d997faabbe%7C84df9e7fe9f640afb435aaaaaaaaaaaa%7C1%7C0%7C637707925139255876%7CUnknown%7CTWFpbGZsb3d8eyJWIjoiMC4wLjAwMDAiLCJQIjoiV2luMzIiLCJBTiI6Ik1haWwiLCJXVCI6Mn0%3D%7C1000&amp;sdata=2AsLrAPxnA4OHbnqslarztnP9%2Bjy5MSD9onlKwkodBg%3D&amp;reserved=0" TargetMode="External"/><Relationship Id="rId83"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diagramData" Target="../diagrams/data1.xml"/><Relationship Id="rId15" Type="http://schemas.openxmlformats.org/officeDocument/2006/relationships/image" Target="../media/image6.png"/><Relationship Id="rId23" Type="http://schemas.openxmlformats.org/officeDocument/2006/relationships/image" Target="../media/image14.jpeg"/><Relationship Id="rId28" Type="http://schemas.openxmlformats.org/officeDocument/2006/relationships/diagramQuickStyle" Target="../diagrams/quickStyle2.xml"/><Relationship Id="rId36" Type="http://schemas.microsoft.com/office/2007/relationships/diagramDrawing" Target="../diagrams/drawing3.xml"/><Relationship Id="rId49" Type="http://schemas.openxmlformats.org/officeDocument/2006/relationships/image" Target="../media/image30.emf"/><Relationship Id="rId57" Type="http://schemas.openxmlformats.org/officeDocument/2006/relationships/image" Target="../media/image36.jpeg"/><Relationship Id="rId10" Type="http://schemas.microsoft.com/office/2007/relationships/diagramDrawing" Target="../diagrams/drawing1.xml"/><Relationship Id="rId31" Type="http://schemas.openxmlformats.org/officeDocument/2006/relationships/image" Target="../media/image17.png"/><Relationship Id="rId44" Type="http://schemas.openxmlformats.org/officeDocument/2006/relationships/image" Target="../media/image25.jpeg"/><Relationship Id="rId52" Type="http://schemas.openxmlformats.org/officeDocument/2006/relationships/image" Target="../media/image33.png"/><Relationship Id="rId60" Type="http://schemas.openxmlformats.org/officeDocument/2006/relationships/image" Target="../media/image39.png"/><Relationship Id="rId65" Type="http://schemas.openxmlformats.org/officeDocument/2006/relationships/diagramColors" Target="../diagrams/colors4.xml"/><Relationship Id="rId73" Type="http://schemas.openxmlformats.org/officeDocument/2006/relationships/image" Target="../media/image47.png"/><Relationship Id="rId78" Type="http://schemas.openxmlformats.org/officeDocument/2006/relationships/image" Target="../media/image50.jpeg"/><Relationship Id="rId81" Type="http://schemas.openxmlformats.org/officeDocument/2006/relationships/image" Target="../media/image53.jpeg"/><Relationship Id="rId4" Type="http://schemas.openxmlformats.org/officeDocument/2006/relationships/hyperlink" Target="mailto:gablesboard@thegablesinfo.com" TargetMode="External"/><Relationship Id="rId9" Type="http://schemas.openxmlformats.org/officeDocument/2006/relationships/diagramColors" Target="../diagrams/colors1.xml"/><Relationship Id="rId13" Type="http://schemas.openxmlformats.org/officeDocument/2006/relationships/image" Target="../media/image4.jpeg"/><Relationship Id="rId18" Type="http://schemas.openxmlformats.org/officeDocument/2006/relationships/image" Target="../media/image9.png"/><Relationship Id="rId39" Type="http://schemas.openxmlformats.org/officeDocument/2006/relationships/image" Target="../media/image20.jpg"/><Relationship Id="rId34" Type="http://schemas.openxmlformats.org/officeDocument/2006/relationships/diagramQuickStyle" Target="../diagrams/quickStyle3.xml"/><Relationship Id="rId50" Type="http://schemas.openxmlformats.org/officeDocument/2006/relationships/image" Target="../media/image31.jpeg"/><Relationship Id="rId55" Type="http://schemas.openxmlformats.org/officeDocument/2006/relationships/hyperlink" Target="https://www.bing.com/search?q=howard+county+vote+by+mail&amp;form=ANSPH1&amp;refig=d7accaf994bc4f3cbc48262008dac0c5&amp;pc=U531&amp;sp=-1&amp;ghc=1&amp;pq=howard+county+vote+by+mail&amp;sc=1-26&amp;qs=n&amp;sk=&amp;cvid=d7accaf994bc4f3cbc48262008dac0c5" TargetMode="External"/><Relationship Id="rId76" Type="http://schemas.openxmlformats.org/officeDocument/2006/relationships/hyperlink" Target="https://na01.safelinks.protection.outlook.com/?url=https%3A%2F%2Fwww.facebook.com%2F2-BOLD-Chefs-a-Mediterranean-Truck-Catering-1065628833553310%2F&amp;data=04%7C01%7C%7C11c435f7efff4f65728d08d997faabbe%7C84df9e7fe9f640afb435aaaaaaaaaaaa%7C1%7C0%7C637707925139265821%7CUnknown%7CTWFpbGZsb3d8eyJWIjoiMC4wLjAwMDAiLCJQIjoiV2luMzIiLCJBTiI6Ik1haWwiLCJXVCI6Mn0%3D%7C1000&amp;sdata=9lBPwpZsUW5KFx66GCHp0cLXSR3N%2BZK9RawDvK5q1aA%3D&amp;reserved=0" TargetMode="External"/><Relationship Id="rId7" Type="http://schemas.openxmlformats.org/officeDocument/2006/relationships/diagramLayout" Target="../diagrams/layout1.xml"/><Relationship Id="rId71" Type="http://schemas.openxmlformats.org/officeDocument/2006/relationships/image" Target="../media/image45.jpeg"/><Relationship Id="rId2" Type="http://schemas.openxmlformats.org/officeDocument/2006/relationships/notesSlide" Target="../notesSlides/notesSlide1.xml"/><Relationship Id="rId29" Type="http://schemas.openxmlformats.org/officeDocument/2006/relationships/diagramColors" Target="../diagrams/colors2.xml"/><Relationship Id="rId24" Type="http://schemas.openxmlformats.org/officeDocument/2006/relationships/image" Target="../media/image15.png"/><Relationship Id="rId40" Type="http://schemas.openxmlformats.org/officeDocument/2006/relationships/image" Target="../media/image21.jpeg"/><Relationship Id="rId45" Type="http://schemas.openxmlformats.org/officeDocument/2006/relationships/image" Target="../media/image26.jpeg"/><Relationship Id="rId66" Type="http://schemas.microsoft.com/office/2007/relationships/diagramDrawing" Target="../diagrams/drawing4.xml"/></Relationships>
</file>

<file path=ppt/slides/_rels/slide2.xml.rels><?xml version="1.0" encoding="UTF-8" standalone="yes"?>
<Relationships xmlns="http://schemas.openxmlformats.org/package/2006/relationships"><Relationship Id="rId8" Type="http://schemas.openxmlformats.org/officeDocument/2006/relationships/hyperlink" Target="http://www.bing.com/images/search?q=tree+trimming+pictures&amp;qs=n&amp;form=QBIR&amp;pq=tree+trimming+pictures&amp;sc=1-22&amp;sp=-1&amp;sk=#view=detail&amp;id=47C4BB526B17A1EE74A1EC1A1E23DCBD85A79EF7&amp;selectedIndex=8" TargetMode="External"/><Relationship Id="rId13" Type="http://schemas.openxmlformats.org/officeDocument/2006/relationships/image" Target="../media/image61.emf"/><Relationship Id="rId18" Type="http://schemas.openxmlformats.org/officeDocument/2006/relationships/image" Target="../media/image64.jpeg"/><Relationship Id="rId26" Type="http://schemas.openxmlformats.org/officeDocument/2006/relationships/image" Target="../media/image72.emf"/><Relationship Id="rId3" Type="http://schemas.openxmlformats.org/officeDocument/2006/relationships/hyperlink" Target="mailto:ArchComm@TheGablesInfo.com" TargetMode="External"/><Relationship Id="rId21" Type="http://schemas.openxmlformats.org/officeDocument/2006/relationships/image" Target="../media/image67.jpg"/><Relationship Id="rId7" Type="http://schemas.openxmlformats.org/officeDocument/2006/relationships/image" Target="../media/image57.jpeg"/><Relationship Id="rId12" Type="http://schemas.openxmlformats.org/officeDocument/2006/relationships/image" Target="../media/image60.png"/><Relationship Id="rId17" Type="http://schemas.openxmlformats.org/officeDocument/2006/relationships/hyperlink" Target="mailto:archcomm@thegablesinfo.com" TargetMode="External"/><Relationship Id="rId25" Type="http://schemas.openxmlformats.org/officeDocument/2006/relationships/image" Target="../media/image71.jpeg"/><Relationship Id="rId2" Type="http://schemas.openxmlformats.org/officeDocument/2006/relationships/notesSlide" Target="../notesSlides/notesSlide2.xml"/><Relationship Id="rId16" Type="http://schemas.openxmlformats.org/officeDocument/2006/relationships/hyperlink" Target="http://www.gablesatlawyershill.com/wp-content/uploads/2011/09/Arch-Alteration-Application-Form-current3.pdf" TargetMode="External"/><Relationship Id="rId20" Type="http://schemas.openxmlformats.org/officeDocument/2006/relationships/image" Target="../media/image66.jpeg"/><Relationship Id="rId29" Type="http://schemas.openxmlformats.org/officeDocument/2006/relationships/image" Target="../media/image75.emf"/><Relationship Id="rId1" Type="http://schemas.openxmlformats.org/officeDocument/2006/relationships/slideLayout" Target="../slideLayouts/slideLayout2.xml"/><Relationship Id="rId6" Type="http://schemas.openxmlformats.org/officeDocument/2006/relationships/hyperlink" Target="http://www.bing.com/images/search?q=pictures+of+annual+home+inspections&amp;qpvt=pictures+of+annual+home+inspections&amp;FORM=IGRE#view=detail&amp;id=09F576E6FDA3FA42355A37A27BE0CE9637C36914&amp;selectedIndex=627" TargetMode="External"/><Relationship Id="rId11" Type="http://schemas.openxmlformats.org/officeDocument/2006/relationships/image" Target="../media/image59.jpeg"/><Relationship Id="rId24" Type="http://schemas.openxmlformats.org/officeDocument/2006/relationships/image" Target="../media/image70.jpg"/><Relationship Id="rId5" Type="http://schemas.openxmlformats.org/officeDocument/2006/relationships/hyperlink" Target="mailto:ArchComm@thegablesinfo.com" TargetMode="External"/><Relationship Id="rId15" Type="http://schemas.openxmlformats.org/officeDocument/2006/relationships/image" Target="../media/image63.png"/><Relationship Id="rId23" Type="http://schemas.openxmlformats.org/officeDocument/2006/relationships/image" Target="../media/image69.jpg"/><Relationship Id="rId28" Type="http://schemas.openxmlformats.org/officeDocument/2006/relationships/image" Target="../media/image74.jpeg"/><Relationship Id="rId10" Type="http://schemas.openxmlformats.org/officeDocument/2006/relationships/hyperlink" Target="http://www.bing.com/images/search?q=power+washing+pictures+before+after&amp;qpvt=power+washing+pictures+before+after&amp;FORM=IGRE#view=detail&amp;id=5E11D74043A6C55D2D91BBAA1936B1AA18760184&amp;selectedIndex=102" TargetMode="External"/><Relationship Id="rId19" Type="http://schemas.openxmlformats.org/officeDocument/2006/relationships/image" Target="../media/image65.emf"/><Relationship Id="rId31" Type="http://schemas.openxmlformats.org/officeDocument/2006/relationships/image" Target="../media/image77.jpeg"/><Relationship Id="rId4" Type="http://schemas.openxmlformats.org/officeDocument/2006/relationships/hyperlink" Target="thegablesinfo.com" TargetMode="External"/><Relationship Id="rId9" Type="http://schemas.openxmlformats.org/officeDocument/2006/relationships/image" Target="../media/image58.jpeg"/><Relationship Id="rId14" Type="http://schemas.openxmlformats.org/officeDocument/2006/relationships/image" Target="../media/image62.jpg"/><Relationship Id="rId22" Type="http://schemas.openxmlformats.org/officeDocument/2006/relationships/image" Target="../media/image68.jpg"/><Relationship Id="rId27" Type="http://schemas.openxmlformats.org/officeDocument/2006/relationships/image" Target="../media/image73.jpeg"/><Relationship Id="rId30" Type="http://schemas.openxmlformats.org/officeDocument/2006/relationships/image" Target="../media/image76.jpeg"/></Relationships>
</file>

<file path=ppt/slides/_rels/slide3.xml.rels><?xml version="1.0" encoding="UTF-8" standalone="yes"?>
<Relationships xmlns="http://schemas.openxmlformats.org/package/2006/relationships"><Relationship Id="rId8" Type="http://schemas.openxmlformats.org/officeDocument/2006/relationships/hyperlink" Target="http://www.bing.com/images/search?q=tree+trimming+pictures&amp;qs=n&amp;form=QBIR&amp;pq=tree+trimming+pictures&amp;sc=1-22&amp;sp=-1&amp;sk=#view=detail&amp;id=47C4BB526B17A1EE74A1EC1A1E23DCBD85A79EF7&amp;selectedIndex=8" TargetMode="External"/><Relationship Id="rId13" Type="http://schemas.openxmlformats.org/officeDocument/2006/relationships/image" Target="../media/image61.emf"/><Relationship Id="rId18" Type="http://schemas.openxmlformats.org/officeDocument/2006/relationships/image" Target="../media/image69.jpg"/><Relationship Id="rId3" Type="http://schemas.openxmlformats.org/officeDocument/2006/relationships/hyperlink" Target="mailto:ArchComm@TheGablesInfo.com" TargetMode="External"/><Relationship Id="rId21" Type="http://schemas.openxmlformats.org/officeDocument/2006/relationships/image" Target="../media/image79.png"/><Relationship Id="rId7" Type="http://schemas.openxmlformats.org/officeDocument/2006/relationships/image" Target="../media/image57.jpeg"/><Relationship Id="rId12" Type="http://schemas.openxmlformats.org/officeDocument/2006/relationships/image" Target="../media/image60.png"/><Relationship Id="rId17" Type="http://schemas.openxmlformats.org/officeDocument/2006/relationships/image" Target="../media/image68.jpg"/><Relationship Id="rId2" Type="http://schemas.openxmlformats.org/officeDocument/2006/relationships/notesSlide" Target="../notesSlides/notesSlide3.xml"/><Relationship Id="rId16" Type="http://schemas.openxmlformats.org/officeDocument/2006/relationships/image" Target="../media/image67.jpg"/><Relationship Id="rId20" Type="http://schemas.openxmlformats.org/officeDocument/2006/relationships/image" Target="../media/image78.emf"/><Relationship Id="rId1" Type="http://schemas.openxmlformats.org/officeDocument/2006/relationships/slideLayout" Target="../slideLayouts/slideLayout2.xml"/><Relationship Id="rId6" Type="http://schemas.openxmlformats.org/officeDocument/2006/relationships/hyperlink" Target="http://www.bing.com/images/search?q=pictures+of+annual+home+inspections&amp;qpvt=pictures+of+annual+home+inspections&amp;FORM=IGRE#view=detail&amp;id=09F576E6FDA3FA42355A37A27BE0CE9637C36914&amp;selectedIndex=627" TargetMode="External"/><Relationship Id="rId11" Type="http://schemas.openxmlformats.org/officeDocument/2006/relationships/image" Target="../media/image59.jpeg"/><Relationship Id="rId5" Type="http://schemas.openxmlformats.org/officeDocument/2006/relationships/hyperlink" Target="mailto:ArchComm@thegablesinfo.com" TargetMode="External"/><Relationship Id="rId15" Type="http://schemas.openxmlformats.org/officeDocument/2006/relationships/image" Target="../media/image66.jpeg"/><Relationship Id="rId23" Type="http://schemas.openxmlformats.org/officeDocument/2006/relationships/image" Target="../media/image81.emf"/><Relationship Id="rId10" Type="http://schemas.openxmlformats.org/officeDocument/2006/relationships/hyperlink" Target="http://www.bing.com/images/search?q=power+washing+pictures+before+after&amp;qpvt=power+washing+pictures+before+after&amp;FORM=IGRE#view=detail&amp;id=5E11D74043A6C55D2D91BBAA1936B1AA18760184&amp;selectedIndex=102" TargetMode="External"/><Relationship Id="rId19" Type="http://schemas.openxmlformats.org/officeDocument/2006/relationships/image" Target="../media/image72.emf"/><Relationship Id="rId4" Type="http://schemas.openxmlformats.org/officeDocument/2006/relationships/hyperlink" Target="thegablesinfo.com" TargetMode="External"/><Relationship Id="rId9" Type="http://schemas.openxmlformats.org/officeDocument/2006/relationships/image" Target="../media/image58.jpeg"/><Relationship Id="rId14" Type="http://schemas.openxmlformats.org/officeDocument/2006/relationships/image" Target="../media/image65.emf"/><Relationship Id="rId22" Type="http://schemas.openxmlformats.org/officeDocument/2006/relationships/image" Target="../media/image80.png"/></Relationships>
</file>

<file path=ppt/slides/_rels/slide4.xml.rels><?xml version="1.0" encoding="UTF-8" standalone="yes"?>
<Relationships xmlns="http://schemas.openxmlformats.org/package/2006/relationships"><Relationship Id="rId8" Type="http://schemas.openxmlformats.org/officeDocument/2006/relationships/hyperlink" Target="http://www.bing.com/images/search?q=tree+trimming+pictures&amp;qs=n&amp;form=QBIR&amp;pq=tree+trimming+pictures&amp;sc=1-22&amp;sp=-1&amp;sk=#view=detail&amp;id=47C4BB526B17A1EE74A1EC1A1E23DCBD85A79EF7&amp;selectedIndex=8" TargetMode="External"/><Relationship Id="rId13" Type="http://schemas.openxmlformats.org/officeDocument/2006/relationships/image" Target="../media/image61.emf"/><Relationship Id="rId18" Type="http://schemas.openxmlformats.org/officeDocument/2006/relationships/image" Target="../media/image69.jpg"/><Relationship Id="rId3" Type="http://schemas.openxmlformats.org/officeDocument/2006/relationships/hyperlink" Target="mailto:ArchComm@TheGablesInfo.com" TargetMode="External"/><Relationship Id="rId21" Type="http://schemas.openxmlformats.org/officeDocument/2006/relationships/image" Target="../media/image79.png"/><Relationship Id="rId7" Type="http://schemas.openxmlformats.org/officeDocument/2006/relationships/image" Target="../media/image57.jpeg"/><Relationship Id="rId12" Type="http://schemas.openxmlformats.org/officeDocument/2006/relationships/image" Target="../media/image60.png"/><Relationship Id="rId17" Type="http://schemas.openxmlformats.org/officeDocument/2006/relationships/image" Target="../media/image68.jpg"/><Relationship Id="rId2" Type="http://schemas.openxmlformats.org/officeDocument/2006/relationships/notesSlide" Target="../notesSlides/notesSlide4.xml"/><Relationship Id="rId16" Type="http://schemas.openxmlformats.org/officeDocument/2006/relationships/image" Target="../media/image67.jpg"/><Relationship Id="rId20" Type="http://schemas.openxmlformats.org/officeDocument/2006/relationships/image" Target="../media/image78.emf"/><Relationship Id="rId1" Type="http://schemas.openxmlformats.org/officeDocument/2006/relationships/slideLayout" Target="../slideLayouts/slideLayout2.xml"/><Relationship Id="rId6" Type="http://schemas.openxmlformats.org/officeDocument/2006/relationships/hyperlink" Target="http://www.bing.com/images/search?q=pictures+of+annual+home+inspections&amp;qpvt=pictures+of+annual+home+inspections&amp;FORM=IGRE#view=detail&amp;id=09F576E6FDA3FA42355A37A27BE0CE9637C36914&amp;selectedIndex=627" TargetMode="External"/><Relationship Id="rId11" Type="http://schemas.openxmlformats.org/officeDocument/2006/relationships/image" Target="../media/image59.jpeg"/><Relationship Id="rId5" Type="http://schemas.openxmlformats.org/officeDocument/2006/relationships/hyperlink" Target="mailto:ArchComm@thegablesinfo.com" TargetMode="External"/><Relationship Id="rId15" Type="http://schemas.openxmlformats.org/officeDocument/2006/relationships/image" Target="../media/image66.jpeg"/><Relationship Id="rId23" Type="http://schemas.openxmlformats.org/officeDocument/2006/relationships/image" Target="../media/image83.emf"/><Relationship Id="rId10" Type="http://schemas.openxmlformats.org/officeDocument/2006/relationships/hyperlink" Target="http://www.bing.com/images/search?q=power+washing+pictures+before+after&amp;qpvt=power+washing+pictures+before+after&amp;FORM=IGRE#view=detail&amp;id=5E11D74043A6C55D2D91BBAA1936B1AA18760184&amp;selectedIndex=102" TargetMode="External"/><Relationship Id="rId19" Type="http://schemas.openxmlformats.org/officeDocument/2006/relationships/image" Target="../media/image72.emf"/><Relationship Id="rId4" Type="http://schemas.openxmlformats.org/officeDocument/2006/relationships/hyperlink" Target="thegablesinfo.com" TargetMode="External"/><Relationship Id="rId9" Type="http://schemas.openxmlformats.org/officeDocument/2006/relationships/image" Target="../media/image58.jpeg"/><Relationship Id="rId14" Type="http://schemas.openxmlformats.org/officeDocument/2006/relationships/image" Target="../media/image65.emf"/><Relationship Id="rId22" Type="http://schemas.openxmlformats.org/officeDocument/2006/relationships/image" Target="../media/image82.jpeg"/></Relationships>
</file>

<file path=ppt/slides/_rels/slide5.xml.rels><?xml version="1.0" encoding="UTF-8" standalone="yes"?>
<Relationships xmlns="http://schemas.openxmlformats.org/package/2006/relationships"><Relationship Id="rId8" Type="http://schemas.openxmlformats.org/officeDocument/2006/relationships/hyperlink" Target="http://www.bing.com/images/search?q=tree+trimming+pictures&amp;qs=n&amp;form=QBIR&amp;pq=tree+trimming+pictures&amp;sc=1-22&amp;sp=-1&amp;sk=#view=detail&amp;id=47C4BB526B17A1EE74A1EC1A1E23DCBD85A79EF7&amp;selectedIndex=8" TargetMode="External"/><Relationship Id="rId13" Type="http://schemas.openxmlformats.org/officeDocument/2006/relationships/image" Target="../media/image61.emf"/><Relationship Id="rId18" Type="http://schemas.openxmlformats.org/officeDocument/2006/relationships/image" Target="../media/image69.jpg"/><Relationship Id="rId3" Type="http://schemas.openxmlformats.org/officeDocument/2006/relationships/hyperlink" Target="mailto:ArchComm@TheGablesInfo.com" TargetMode="External"/><Relationship Id="rId21" Type="http://schemas.openxmlformats.org/officeDocument/2006/relationships/image" Target="../media/image79.png"/><Relationship Id="rId7" Type="http://schemas.openxmlformats.org/officeDocument/2006/relationships/image" Target="../media/image57.jpeg"/><Relationship Id="rId12" Type="http://schemas.openxmlformats.org/officeDocument/2006/relationships/image" Target="../media/image60.png"/><Relationship Id="rId17" Type="http://schemas.openxmlformats.org/officeDocument/2006/relationships/image" Target="../media/image68.jpg"/><Relationship Id="rId2" Type="http://schemas.openxmlformats.org/officeDocument/2006/relationships/notesSlide" Target="../notesSlides/notesSlide5.xml"/><Relationship Id="rId16" Type="http://schemas.openxmlformats.org/officeDocument/2006/relationships/image" Target="../media/image67.jpg"/><Relationship Id="rId20" Type="http://schemas.openxmlformats.org/officeDocument/2006/relationships/image" Target="../media/image78.emf"/><Relationship Id="rId1" Type="http://schemas.openxmlformats.org/officeDocument/2006/relationships/slideLayout" Target="../slideLayouts/slideLayout2.xml"/><Relationship Id="rId6" Type="http://schemas.openxmlformats.org/officeDocument/2006/relationships/hyperlink" Target="http://www.bing.com/images/search?q=pictures+of+annual+home+inspections&amp;qpvt=pictures+of+annual+home+inspections&amp;FORM=IGRE#view=detail&amp;id=09F576E6FDA3FA42355A37A27BE0CE9637C36914&amp;selectedIndex=627" TargetMode="External"/><Relationship Id="rId11" Type="http://schemas.openxmlformats.org/officeDocument/2006/relationships/image" Target="../media/image59.jpeg"/><Relationship Id="rId24" Type="http://schemas.openxmlformats.org/officeDocument/2006/relationships/image" Target="../media/image86.emf"/><Relationship Id="rId5" Type="http://schemas.openxmlformats.org/officeDocument/2006/relationships/hyperlink" Target="mailto:ArchComm@thegablesinfo.com" TargetMode="External"/><Relationship Id="rId15" Type="http://schemas.openxmlformats.org/officeDocument/2006/relationships/image" Target="../media/image66.jpeg"/><Relationship Id="rId23" Type="http://schemas.openxmlformats.org/officeDocument/2006/relationships/image" Target="../media/image85.emf"/><Relationship Id="rId10" Type="http://schemas.openxmlformats.org/officeDocument/2006/relationships/hyperlink" Target="http://www.bing.com/images/search?q=power+washing+pictures+before+after&amp;qpvt=power+washing+pictures+before+after&amp;FORM=IGRE#view=detail&amp;id=5E11D74043A6C55D2D91BBAA1936B1AA18760184&amp;selectedIndex=102" TargetMode="External"/><Relationship Id="rId19" Type="http://schemas.openxmlformats.org/officeDocument/2006/relationships/image" Target="../media/image72.emf"/><Relationship Id="rId4" Type="http://schemas.openxmlformats.org/officeDocument/2006/relationships/hyperlink" Target="thegablesinfo.com" TargetMode="External"/><Relationship Id="rId9" Type="http://schemas.openxmlformats.org/officeDocument/2006/relationships/image" Target="../media/image58.jpeg"/><Relationship Id="rId14" Type="http://schemas.openxmlformats.org/officeDocument/2006/relationships/image" Target="../media/image65.emf"/><Relationship Id="rId22" Type="http://schemas.openxmlformats.org/officeDocument/2006/relationships/image" Target="../media/image84.jpeg"/></Relationships>
</file>

<file path=ppt/slides/_rels/slide6.xml.rels><?xml version="1.0" encoding="UTF-8" standalone="yes"?>
<Relationships xmlns="http://schemas.openxmlformats.org/package/2006/relationships"><Relationship Id="rId8" Type="http://schemas.openxmlformats.org/officeDocument/2006/relationships/hyperlink" Target="http://www.bing.com/images/search?q=tree+trimming+pictures&amp;qs=n&amp;form=QBIR&amp;pq=tree+trimming+pictures&amp;sc=1-22&amp;sp=-1&amp;sk=#view=detail&amp;id=47C4BB526B17A1EE74A1EC1A1E23DCBD85A79EF7&amp;selectedIndex=8" TargetMode="External"/><Relationship Id="rId13" Type="http://schemas.openxmlformats.org/officeDocument/2006/relationships/image" Target="../media/image61.emf"/><Relationship Id="rId18" Type="http://schemas.openxmlformats.org/officeDocument/2006/relationships/image" Target="../media/image69.jpg"/><Relationship Id="rId3" Type="http://schemas.openxmlformats.org/officeDocument/2006/relationships/hyperlink" Target="mailto:ArchComm@TheGablesInfo.com" TargetMode="External"/><Relationship Id="rId21" Type="http://schemas.openxmlformats.org/officeDocument/2006/relationships/image" Target="../media/image79.png"/><Relationship Id="rId7" Type="http://schemas.openxmlformats.org/officeDocument/2006/relationships/image" Target="../media/image57.jpeg"/><Relationship Id="rId12" Type="http://schemas.openxmlformats.org/officeDocument/2006/relationships/image" Target="../media/image60.png"/><Relationship Id="rId17" Type="http://schemas.openxmlformats.org/officeDocument/2006/relationships/image" Target="../media/image68.jpg"/><Relationship Id="rId2" Type="http://schemas.openxmlformats.org/officeDocument/2006/relationships/notesSlide" Target="../notesSlides/notesSlide6.xml"/><Relationship Id="rId16" Type="http://schemas.openxmlformats.org/officeDocument/2006/relationships/image" Target="../media/image67.jpg"/><Relationship Id="rId20" Type="http://schemas.openxmlformats.org/officeDocument/2006/relationships/image" Target="../media/image78.emf"/><Relationship Id="rId1" Type="http://schemas.openxmlformats.org/officeDocument/2006/relationships/slideLayout" Target="../slideLayouts/slideLayout2.xml"/><Relationship Id="rId6" Type="http://schemas.openxmlformats.org/officeDocument/2006/relationships/hyperlink" Target="http://www.bing.com/images/search?q=pictures+of+annual+home+inspections&amp;qpvt=pictures+of+annual+home+inspections&amp;FORM=IGRE#view=detail&amp;id=09F576E6FDA3FA42355A37A27BE0CE9637C36914&amp;selectedIndex=627" TargetMode="External"/><Relationship Id="rId11" Type="http://schemas.openxmlformats.org/officeDocument/2006/relationships/image" Target="../media/image59.jpeg"/><Relationship Id="rId24" Type="http://schemas.openxmlformats.org/officeDocument/2006/relationships/image" Target="../media/image87.emf"/><Relationship Id="rId5" Type="http://schemas.openxmlformats.org/officeDocument/2006/relationships/hyperlink" Target="mailto:ArchComm@thegablesinfo.com" TargetMode="External"/><Relationship Id="rId15" Type="http://schemas.openxmlformats.org/officeDocument/2006/relationships/image" Target="../media/image66.jpeg"/><Relationship Id="rId23" Type="http://schemas.openxmlformats.org/officeDocument/2006/relationships/image" Target="../media/image85.emf"/><Relationship Id="rId10" Type="http://schemas.openxmlformats.org/officeDocument/2006/relationships/hyperlink" Target="http://www.bing.com/images/search?q=power+washing+pictures+before+after&amp;qpvt=power+washing+pictures+before+after&amp;FORM=IGRE#view=detail&amp;id=5E11D74043A6C55D2D91BBAA1936B1AA18760184&amp;selectedIndex=102" TargetMode="External"/><Relationship Id="rId19" Type="http://schemas.openxmlformats.org/officeDocument/2006/relationships/image" Target="../media/image72.emf"/><Relationship Id="rId4" Type="http://schemas.openxmlformats.org/officeDocument/2006/relationships/hyperlink" Target="thegablesinfo.com" TargetMode="External"/><Relationship Id="rId9" Type="http://schemas.openxmlformats.org/officeDocument/2006/relationships/image" Target="../media/image58.jpeg"/><Relationship Id="rId14" Type="http://schemas.openxmlformats.org/officeDocument/2006/relationships/image" Target="../media/image65.emf"/><Relationship Id="rId22" Type="http://schemas.openxmlformats.org/officeDocument/2006/relationships/image" Target="../media/image84.jpeg"/></Relationships>
</file>

<file path=ppt/slides/_rels/slide7.xml.rels><?xml version="1.0" encoding="UTF-8" standalone="yes"?>
<Relationships xmlns="http://schemas.openxmlformats.org/package/2006/relationships"><Relationship Id="rId8" Type="http://schemas.openxmlformats.org/officeDocument/2006/relationships/hyperlink" Target="http://www.bing.com/images/search?q=tree+trimming+pictures&amp;qs=n&amp;form=QBIR&amp;pq=tree+trimming+pictures&amp;sc=1-22&amp;sp=-1&amp;sk=#view=detail&amp;id=47C4BB526B17A1EE74A1EC1A1E23DCBD85A79EF7&amp;selectedIndex=8" TargetMode="External"/><Relationship Id="rId13" Type="http://schemas.openxmlformats.org/officeDocument/2006/relationships/image" Target="../media/image61.emf"/><Relationship Id="rId18" Type="http://schemas.openxmlformats.org/officeDocument/2006/relationships/image" Target="../media/image69.jpg"/><Relationship Id="rId3" Type="http://schemas.openxmlformats.org/officeDocument/2006/relationships/hyperlink" Target="mailto:ArchComm@TheGablesInfo.com" TargetMode="External"/><Relationship Id="rId21" Type="http://schemas.openxmlformats.org/officeDocument/2006/relationships/image" Target="../media/image79.png"/><Relationship Id="rId7" Type="http://schemas.openxmlformats.org/officeDocument/2006/relationships/image" Target="../media/image57.jpeg"/><Relationship Id="rId12" Type="http://schemas.openxmlformats.org/officeDocument/2006/relationships/image" Target="../media/image60.png"/><Relationship Id="rId17" Type="http://schemas.openxmlformats.org/officeDocument/2006/relationships/image" Target="../media/image68.jpg"/><Relationship Id="rId2" Type="http://schemas.openxmlformats.org/officeDocument/2006/relationships/notesSlide" Target="../notesSlides/notesSlide7.xml"/><Relationship Id="rId16" Type="http://schemas.openxmlformats.org/officeDocument/2006/relationships/image" Target="../media/image67.jpg"/><Relationship Id="rId20" Type="http://schemas.openxmlformats.org/officeDocument/2006/relationships/image" Target="../media/image78.emf"/><Relationship Id="rId1" Type="http://schemas.openxmlformats.org/officeDocument/2006/relationships/slideLayout" Target="../slideLayouts/slideLayout2.xml"/><Relationship Id="rId6" Type="http://schemas.openxmlformats.org/officeDocument/2006/relationships/hyperlink" Target="http://www.bing.com/images/search?q=pictures+of+annual+home+inspections&amp;qpvt=pictures+of+annual+home+inspections&amp;FORM=IGRE#view=detail&amp;id=09F576E6FDA3FA42355A37A27BE0CE9637C36914&amp;selectedIndex=627" TargetMode="External"/><Relationship Id="rId11" Type="http://schemas.openxmlformats.org/officeDocument/2006/relationships/image" Target="../media/image59.jpeg"/><Relationship Id="rId24" Type="http://schemas.openxmlformats.org/officeDocument/2006/relationships/image" Target="../media/image88.emf"/><Relationship Id="rId5" Type="http://schemas.openxmlformats.org/officeDocument/2006/relationships/hyperlink" Target="mailto:ArchComm@thegablesinfo.com" TargetMode="External"/><Relationship Id="rId15" Type="http://schemas.openxmlformats.org/officeDocument/2006/relationships/image" Target="../media/image66.jpeg"/><Relationship Id="rId23" Type="http://schemas.openxmlformats.org/officeDocument/2006/relationships/image" Target="../media/image85.emf"/><Relationship Id="rId10" Type="http://schemas.openxmlformats.org/officeDocument/2006/relationships/hyperlink" Target="http://www.bing.com/images/search?q=power+washing+pictures+before+after&amp;qpvt=power+washing+pictures+before+after&amp;FORM=IGRE#view=detail&amp;id=5E11D74043A6C55D2D91BBAA1936B1AA18760184&amp;selectedIndex=102" TargetMode="External"/><Relationship Id="rId19" Type="http://schemas.openxmlformats.org/officeDocument/2006/relationships/image" Target="../media/image72.emf"/><Relationship Id="rId4" Type="http://schemas.openxmlformats.org/officeDocument/2006/relationships/hyperlink" Target="thegablesinfo.com" TargetMode="External"/><Relationship Id="rId9" Type="http://schemas.openxmlformats.org/officeDocument/2006/relationships/image" Target="../media/image58.jpeg"/><Relationship Id="rId14" Type="http://schemas.openxmlformats.org/officeDocument/2006/relationships/image" Target="../media/image65.emf"/><Relationship Id="rId22" Type="http://schemas.openxmlformats.org/officeDocument/2006/relationships/image" Target="../media/image84.jpeg"/></Relationships>
</file>

<file path=ppt/slides/_rels/slide8.xml.rels><?xml version="1.0" encoding="UTF-8" standalone="yes"?>
<Relationships xmlns="http://schemas.openxmlformats.org/package/2006/relationships"><Relationship Id="rId8" Type="http://schemas.openxmlformats.org/officeDocument/2006/relationships/hyperlink" Target="mailto:webmaster@thegablesinfo.com" TargetMode="External"/><Relationship Id="rId3" Type="http://schemas.openxmlformats.org/officeDocument/2006/relationships/image" Target="../media/image90.jpeg"/><Relationship Id="rId7" Type="http://schemas.openxmlformats.org/officeDocument/2006/relationships/hyperlink" Target="mailto:archcomm@thegablesinfo.com" TargetMode="External"/><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hyperlink" Target="mailto:gablesboard@thegablesinfo.com" TargetMode="External"/><Relationship Id="rId11" Type="http://schemas.openxmlformats.org/officeDocument/2006/relationships/image" Target="../media/image95.png"/><Relationship Id="rId5" Type="http://schemas.openxmlformats.org/officeDocument/2006/relationships/image" Target="../media/image92.jpeg"/><Relationship Id="rId10" Type="http://schemas.openxmlformats.org/officeDocument/2006/relationships/image" Target="../media/image94.jpg"/><Relationship Id="rId4" Type="http://schemas.openxmlformats.org/officeDocument/2006/relationships/image" Target="../media/image91.jpg"/><Relationship Id="rId9" Type="http://schemas.openxmlformats.org/officeDocument/2006/relationships/image" Target="../media/image93.jpg"/></Relationships>
</file>

<file path=ppt/slides/_rels/slide9.xml.rels><?xml version="1.0" encoding="UTF-8" standalone="yes"?>
<Relationships xmlns="http://schemas.openxmlformats.org/package/2006/relationships"><Relationship Id="rId8" Type="http://schemas.openxmlformats.org/officeDocument/2006/relationships/hyperlink" Target="mailto:welcomecomm@gablesatlawyershill.com" TargetMode="External"/><Relationship Id="rId13" Type="http://schemas.openxmlformats.org/officeDocument/2006/relationships/image" Target="../media/image28.jpeg"/><Relationship Id="rId18" Type="http://schemas.openxmlformats.org/officeDocument/2006/relationships/image" Target="../media/image106.png"/><Relationship Id="rId3" Type="http://schemas.openxmlformats.org/officeDocument/2006/relationships/image" Target="../media/image97.png"/><Relationship Id="rId21" Type="http://schemas.openxmlformats.org/officeDocument/2006/relationships/image" Target="../media/image109.png"/><Relationship Id="rId7" Type="http://schemas.openxmlformats.org/officeDocument/2006/relationships/hyperlink" Target="mailto:archcomm@thegablesinfo.com" TargetMode="External"/><Relationship Id="rId12" Type="http://schemas.openxmlformats.org/officeDocument/2006/relationships/image" Target="../media/image101.png"/><Relationship Id="rId17" Type="http://schemas.openxmlformats.org/officeDocument/2006/relationships/image" Target="../media/image105.jpeg"/><Relationship Id="rId2" Type="http://schemas.openxmlformats.org/officeDocument/2006/relationships/image" Target="../media/image96.png"/><Relationship Id="rId16" Type="http://schemas.openxmlformats.org/officeDocument/2006/relationships/image" Target="../media/image104.jpeg"/><Relationship Id="rId20"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hyperlink" Target="mailto:gablesboard@thegablesinfo.com" TargetMode="External"/><Relationship Id="rId11" Type="http://schemas.openxmlformats.org/officeDocument/2006/relationships/image" Target="../media/image100.jpg"/><Relationship Id="rId5" Type="http://schemas.openxmlformats.org/officeDocument/2006/relationships/image" Target="../media/image98.jpeg"/><Relationship Id="rId15" Type="http://schemas.openxmlformats.org/officeDocument/2006/relationships/image" Target="../media/image103.png"/><Relationship Id="rId23" Type="http://schemas.openxmlformats.org/officeDocument/2006/relationships/image" Target="../media/image111.jpeg"/><Relationship Id="rId10" Type="http://schemas.openxmlformats.org/officeDocument/2006/relationships/image" Target="../media/image99.jpeg"/><Relationship Id="rId19" Type="http://schemas.openxmlformats.org/officeDocument/2006/relationships/image" Target="../media/image107.jpeg"/><Relationship Id="rId4" Type="http://schemas.openxmlformats.org/officeDocument/2006/relationships/image" Target="../media/image20.jpg"/><Relationship Id="rId9" Type="http://schemas.openxmlformats.org/officeDocument/2006/relationships/hyperlink" Target="mailto:littlelibrary@gablesatlawyershill.com" TargetMode="External"/><Relationship Id="rId14" Type="http://schemas.openxmlformats.org/officeDocument/2006/relationships/image" Target="../media/image102.jpeg"/><Relationship Id="rId22" Type="http://schemas.openxmlformats.org/officeDocument/2006/relationships/image" Target="../media/image1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7" name="Image.jpg"/>
          <p:cNvPicPr/>
          <p:nvPr/>
        </p:nvPicPr>
        <p:blipFill>
          <a:blip r:embed="rId3"/>
          <a:stretch>
            <a:fillRect/>
          </a:stretch>
        </p:blipFill>
        <p:spPr>
          <a:xfrm>
            <a:off x="309062" y="4937"/>
            <a:ext cx="1517650" cy="1243330"/>
          </a:xfrm>
          <a:prstGeom prst="rect">
            <a:avLst/>
          </a:prstGeom>
        </p:spPr>
      </p:pic>
      <p:sp>
        <p:nvSpPr>
          <p:cNvPr id="11" name="Text Placeholder 10"/>
          <p:cNvSpPr>
            <a:spLocks noGrp="1"/>
          </p:cNvSpPr>
          <p:nvPr>
            <p:ph type="body" idx="10"/>
          </p:nvPr>
        </p:nvSpPr>
        <p:spPr>
          <a:xfrm>
            <a:off x="1935480" y="1844040"/>
            <a:ext cx="2038985" cy="219710"/>
          </a:xfrm>
          <a:prstGeom prst="rect">
            <a:avLst/>
          </a:prstGeom>
          <a:noFill/>
          <a:ln w="0" cmpd="sng">
            <a:noFill/>
            <a:prstDash val="solid"/>
          </a:ln>
        </p:spPr>
        <p:txBody>
          <a:bodyPr vert="horz" lIns="0" tIns="0" rIns="0" bIns="0" anchor="t"/>
          <a:lstStyle/>
          <a:p>
            <a:pPr algn="l"/>
            <a:r>
              <a:rPr lang="en-US" sz="100"/>
              <a:t> </a:t>
            </a:r>
          </a:p>
        </p:txBody>
      </p:sp>
      <p:sp>
        <p:nvSpPr>
          <p:cNvPr id="18" name="Text Placeholder 17"/>
          <p:cNvSpPr>
            <a:spLocks noGrp="1"/>
          </p:cNvSpPr>
          <p:nvPr>
            <p:ph type="body" idx="10"/>
          </p:nvPr>
        </p:nvSpPr>
        <p:spPr>
          <a:xfrm>
            <a:off x="3295015" y="2063750"/>
            <a:ext cx="679450" cy="1383030"/>
          </a:xfrm>
          <a:prstGeom prst="rect">
            <a:avLst/>
          </a:prstGeom>
          <a:noFill/>
          <a:ln w="0" cmpd="sng">
            <a:noFill/>
            <a:prstDash val="solid"/>
          </a:ln>
        </p:spPr>
        <p:txBody>
          <a:bodyPr vert="horz" lIns="0" tIns="0" rIns="0" bIns="0" anchor="t"/>
          <a:lstStyle/>
          <a:p>
            <a:pPr algn="l"/>
            <a:r>
              <a:rPr lang="en-US" sz="100"/>
              <a:t> </a:t>
            </a:r>
          </a:p>
        </p:txBody>
      </p:sp>
      <p:sp>
        <p:nvSpPr>
          <p:cNvPr id="8" name="Text Placeholder 7"/>
          <p:cNvSpPr>
            <a:spLocks noGrp="1"/>
          </p:cNvSpPr>
          <p:nvPr>
            <p:ph type="body" idx="10"/>
          </p:nvPr>
        </p:nvSpPr>
        <p:spPr>
          <a:xfrm>
            <a:off x="4932679" y="223641"/>
            <a:ext cx="2522220" cy="402961"/>
          </a:xfrm>
          <a:prstGeom prst="rect">
            <a:avLst/>
          </a:prstGeom>
          <a:noFill/>
          <a:ln w="0" cmpd="sng">
            <a:noFill/>
            <a:prstDash val="solid"/>
          </a:ln>
        </p:spPr>
        <p:txBody>
          <a:bodyPr vert="horz" lIns="0" tIns="0" rIns="0" bIns="0" anchor="t"/>
          <a:lstStyle/>
          <a:p>
            <a:pPr marL="0" marR="0" indent="0" algn="l">
              <a:lnSpc>
                <a:spcPct val="95999"/>
              </a:lnSpc>
              <a:spcAft>
                <a:spcPts val="0"/>
              </a:spcAft>
            </a:pPr>
            <a:r>
              <a:rPr lang="en-US" sz="1200" b="1" spc="10" dirty="0">
                <a:solidFill>
                  <a:srgbClr val="000000"/>
                </a:solidFill>
                <a:latin typeface="Arial" pitchFamily="34" charset="0"/>
              </a:rPr>
              <a:t>November 2022  Page 1 of  9</a:t>
            </a:r>
          </a:p>
        </p:txBody>
      </p:sp>
      <p:sp>
        <p:nvSpPr>
          <p:cNvPr id="9" name="Text Placeholder 8"/>
          <p:cNvSpPr>
            <a:spLocks noGrp="1"/>
          </p:cNvSpPr>
          <p:nvPr>
            <p:ph type="body" idx="10"/>
          </p:nvPr>
        </p:nvSpPr>
        <p:spPr>
          <a:xfrm>
            <a:off x="1826712" y="461010"/>
            <a:ext cx="3596640" cy="718686"/>
          </a:xfrm>
          <a:prstGeom prst="rect">
            <a:avLst/>
          </a:prstGeom>
          <a:noFill/>
          <a:ln w="0" cmpd="sng">
            <a:noFill/>
            <a:prstDash val="solid"/>
          </a:ln>
        </p:spPr>
        <p:txBody>
          <a:bodyPr vert="horz" lIns="0" tIns="91440" rIns="0" bIns="0" anchor="t"/>
          <a:lstStyle/>
          <a:p>
            <a:pPr marL="0" marR="0" indent="0" algn="ctr">
              <a:lnSpc>
                <a:spcPct val="95999"/>
              </a:lnSpc>
              <a:spcAft>
                <a:spcPts val="0"/>
              </a:spcAft>
            </a:pPr>
            <a:r>
              <a:rPr lang="en-US" sz="900" b="1" spc="5" dirty="0">
                <a:solidFill>
                  <a:srgbClr val="003300"/>
                </a:solidFill>
                <a:latin typeface="Trebuchet MS" panose="22635452340000000000" pitchFamily="2"/>
              </a:rPr>
              <a:t>The Homeowners’ Association newsletter for </a:t>
            </a:r>
            <a:br>
              <a:rPr dirty="0"/>
            </a:br>
            <a:r>
              <a:rPr lang="en-US" sz="900" b="1" i="1" spc="10" dirty="0">
                <a:solidFill>
                  <a:srgbClr val="003300"/>
                </a:solidFill>
                <a:latin typeface="Tw Cen MT" panose="22635452340000000000" pitchFamily="2"/>
              </a:rPr>
              <a:t>THE GABLES AT LAWYERS’ HILL </a:t>
            </a:r>
          </a:p>
          <a:p>
            <a:pPr marL="1280160" marR="0" indent="0" algn="l">
              <a:lnSpc>
                <a:spcPct val="95999"/>
              </a:lnSpc>
              <a:spcBef>
                <a:spcPts val="360"/>
              </a:spcBef>
              <a:spcAft>
                <a:spcPts val="540"/>
              </a:spcAft>
            </a:pPr>
            <a:r>
              <a:rPr lang="en-US" sz="900" b="1" spc="-10" dirty="0">
                <a:solidFill>
                  <a:srgbClr val="003300"/>
                </a:solidFill>
                <a:latin typeface="Tw Cen MT" panose="22635452340000000000" pitchFamily="2"/>
              </a:rPr>
              <a:t>ELKRIDGE, MARYLAND </a:t>
            </a:r>
          </a:p>
        </p:txBody>
      </p:sp>
      <p:sp>
        <p:nvSpPr>
          <p:cNvPr id="10" name="Text Placeholder 9"/>
          <p:cNvSpPr>
            <a:spLocks noGrp="1"/>
          </p:cNvSpPr>
          <p:nvPr>
            <p:ph type="body" idx="10"/>
          </p:nvPr>
        </p:nvSpPr>
        <p:spPr>
          <a:xfrm>
            <a:off x="6598686" y="-1547959"/>
            <a:ext cx="1887215" cy="387035"/>
          </a:xfrm>
          <a:prstGeom prst="rect">
            <a:avLst/>
          </a:prstGeom>
          <a:noFill/>
          <a:ln w="0" cmpd="sng">
            <a:noFill/>
            <a:prstDash val="solid"/>
          </a:ln>
        </p:spPr>
        <p:txBody>
          <a:bodyPr vert="horz" lIns="0" tIns="0" rIns="0" bIns="0" anchor="t"/>
          <a:lstStyle/>
          <a:p>
            <a:pPr marL="182880" marR="0" indent="0" algn="l">
              <a:lnSpc>
                <a:spcPct val="80639"/>
              </a:lnSpc>
              <a:spcAft>
                <a:spcPts val="720"/>
              </a:spcAft>
            </a:pPr>
            <a:r>
              <a:rPr lang="en-US" sz="4200" spc="-200" dirty="0">
                <a:solidFill>
                  <a:srgbClr val="000000"/>
                </a:solidFill>
                <a:latin typeface="Times New Roman" panose="22635452340000000000" pitchFamily="1"/>
              </a:rPr>
              <a:t>    The Docket </a:t>
            </a:r>
          </a:p>
        </p:txBody>
      </p:sp>
      <p:graphicFrame>
        <p:nvGraphicFramePr>
          <p:cNvPr id="14" name="table 14"/>
          <p:cNvGraphicFramePr>
            <a:graphicFrameLocks noGrp="1"/>
          </p:cNvGraphicFramePr>
          <p:nvPr>
            <p:extLst>
              <p:ext uri="{D42A27DB-BD31-4B8C-83A1-F6EECF244321}">
                <p14:modId xmlns:p14="http://schemas.microsoft.com/office/powerpoint/2010/main" val="1320662543"/>
              </p:ext>
            </p:extLst>
          </p:nvPr>
        </p:nvGraphicFramePr>
        <p:xfrm>
          <a:off x="234534" y="1344243"/>
          <a:ext cx="2660846" cy="5491674"/>
        </p:xfrm>
        <a:graphic>
          <a:graphicData uri="http://schemas.openxmlformats.org/drawingml/2006/table">
            <a:tbl>
              <a:tblPr>
                <a:effectLst>
                  <a:innerShdw blurRad="63500" dist="50800" dir="16200000">
                    <a:schemeClr val="accent3">
                      <a:lumMod val="60000"/>
                      <a:lumOff val="40000"/>
                      <a:alpha val="50000"/>
                    </a:schemeClr>
                  </a:innerShdw>
                </a:effectLst>
              </a:tblPr>
              <a:tblGrid>
                <a:gridCol w="2630903">
                  <a:extLst>
                    <a:ext uri="{9D8B030D-6E8A-4147-A177-3AD203B41FA5}">
                      <a16:colId xmlns:a16="http://schemas.microsoft.com/office/drawing/2014/main" val="20000"/>
                    </a:ext>
                  </a:extLst>
                </a:gridCol>
                <a:gridCol w="29943">
                  <a:extLst>
                    <a:ext uri="{9D8B030D-6E8A-4147-A177-3AD203B41FA5}">
                      <a16:colId xmlns:a16="http://schemas.microsoft.com/office/drawing/2014/main" val="20001"/>
                    </a:ext>
                  </a:extLst>
                </a:gridCol>
              </a:tblGrid>
              <a:tr h="174878">
                <a:tc>
                  <a:txBody>
                    <a:bodyPr/>
                    <a:lstStyle/>
                    <a:p>
                      <a:pPr marL="10795" marR="0" indent="0" algn="l">
                        <a:lnSpc>
                          <a:spcPct val="95999"/>
                        </a:lnSpc>
                        <a:spcBef>
                          <a:spcPts val="0"/>
                        </a:spcBef>
                        <a:spcAft>
                          <a:spcPts val="0"/>
                        </a:spcAft>
                      </a:pPr>
                      <a:r>
                        <a:rPr lang="en-US" sz="1200" b="1" i="0" spc="0" baseline="0" dirty="0">
                          <a:solidFill>
                            <a:srgbClr val="000000"/>
                          </a:solidFill>
                          <a:latin typeface="Arial" panose="22635452340000000000" pitchFamily="2"/>
                        </a:rPr>
                        <a:t>Inside this Issue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rowSpan="2">
                  <a:txBody>
                    <a:bodyPr/>
                    <a:lstStyle/>
                    <a:p>
                      <a:pPr marL="140335" marR="0" indent="0" algn="l">
                        <a:lnSpc>
                          <a:spcPts val="1900"/>
                        </a:lnSpc>
                        <a:spcBef>
                          <a:spcPts val="0"/>
                        </a:spcBef>
                        <a:spcAft>
                          <a:spcPts val="0"/>
                        </a:spcAft>
                      </a:pPr>
                      <a:r>
                        <a:rPr lang="en-US" sz="1200" spc="-65" dirty="0">
                          <a:solidFill>
                            <a:srgbClr val="000000"/>
                          </a:solidFill>
                          <a:latin typeface="DaunPenh" panose="22635452340000000000" pitchFamily="1"/>
                        </a:rPr>
                        <a:t>  </a:t>
                      </a:r>
                    </a:p>
                    <a:p>
                      <a:pPr marL="140335" marR="0" indent="0" algn="l">
                        <a:lnSpc>
                          <a:spcPts val="1000"/>
                        </a:lnSpc>
                        <a:spcBef>
                          <a:spcPts val="360"/>
                        </a:spcBef>
                        <a:spcAft>
                          <a:spcPts val="0"/>
                        </a:spcAft>
                      </a:pPr>
                      <a:br>
                        <a:rPr lang="en-US" sz="1200" spc="0" dirty="0">
                          <a:solidFill>
                            <a:srgbClr val="000000"/>
                          </a:solidFill>
                          <a:latin typeface="DaunPenh" panose="22635452340000000000" pitchFamily="1"/>
                        </a:rPr>
                      </a:br>
                      <a:endParaRPr lang="en-US" sz="1200" spc="0" dirty="0">
                        <a:solidFill>
                          <a:srgbClr val="000000"/>
                        </a:solidFill>
                        <a:latin typeface="DaunPenh" panose="22635452340000000000" pitchFamily="1"/>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2013337">
                <a:tc>
                  <a:txBody>
                    <a:bodyPr/>
                    <a:lstStyle/>
                    <a:p>
                      <a:pPr algn="l"/>
                      <a:r>
                        <a:rPr lang="en-US" sz="1100" b="0" i="0" u="none" strike="noStrike" baseline="0" dirty="0">
                          <a:latin typeface="Arial" pitchFamily="34" charset="0"/>
                        </a:rPr>
                        <a:t>Annual Members  Meeting  1</a:t>
                      </a:r>
                      <a:br>
                        <a:rPr lang="en-US" sz="1100" b="0" i="0" u="none" strike="noStrike" baseline="0" dirty="0">
                          <a:latin typeface="Arial" pitchFamily="34" charset="0"/>
                        </a:rPr>
                      </a:br>
                      <a:r>
                        <a:rPr lang="en-US" sz="1100" b="0" i="0" u="none" strike="noStrike" baseline="0" dirty="0">
                          <a:latin typeface="Arial" pitchFamily="34" charset="0"/>
                        </a:rPr>
                        <a:t>Annual Hospitality Table 1</a:t>
                      </a:r>
                      <a:br>
                        <a:rPr lang="en-US" sz="1100" b="0" i="0" u="none" strike="noStrike" baseline="0" dirty="0">
                          <a:latin typeface="Arial" pitchFamily="34" charset="0"/>
                        </a:rPr>
                      </a:br>
                      <a:r>
                        <a:rPr lang="en-US" sz="1100" b="0" i="0" u="none" strike="noStrike" baseline="0" dirty="0">
                          <a:latin typeface="Arial" pitchFamily="34" charset="0"/>
                        </a:rPr>
                        <a:t>Welcome New Babies 1</a:t>
                      </a:r>
                    </a:p>
                    <a:p>
                      <a:pPr marL="0" marR="0" lvl="0" indent="0" algn="l" defTabSz="914400" eaLnBrk="1" fontAlgn="auto" latinLnBrk="0" hangingPunct="1">
                        <a:lnSpc>
                          <a:spcPct val="100000"/>
                        </a:lnSpc>
                        <a:spcBef>
                          <a:spcPts val="0"/>
                        </a:spcBef>
                        <a:spcAft>
                          <a:spcPts val="0"/>
                        </a:spcAft>
                        <a:buClrTx/>
                        <a:buSzTx/>
                        <a:buFontTx/>
                        <a:buNone/>
                        <a:tabLst/>
                        <a:defRPr/>
                      </a:pPr>
                      <a:r>
                        <a:rPr lang="en-US" sz="1100" b="0" i="0" u="none" strike="noStrike" baseline="0" dirty="0">
                          <a:latin typeface="Arial" pitchFamily="34" charset="0"/>
                        </a:rPr>
                        <a:t>We’re looking for Board members 1</a:t>
                      </a:r>
                      <a:br>
                        <a:rPr lang="en-US" sz="1100" b="0" i="0" u="none" strike="noStrike" baseline="0" dirty="0">
                          <a:latin typeface="Arial" pitchFamily="34" charset="0"/>
                        </a:rPr>
                      </a:br>
                      <a:r>
                        <a:rPr lang="en-US" sz="1100" b="0" i="0" u="none" strike="noStrike" baseline="0" dirty="0">
                          <a:latin typeface="Arial" pitchFamily="34" charset="0"/>
                        </a:rPr>
                        <a:t>welcome to the Team  1</a:t>
                      </a:r>
                      <a:br>
                        <a:rPr lang="en-US" sz="1100" b="0" i="0" u="none" strike="noStrike" baseline="0" dirty="0">
                          <a:latin typeface="Arial" pitchFamily="34" charset="0"/>
                        </a:rPr>
                      </a:br>
                      <a:r>
                        <a:rPr lang="en-US" sz="1100" b="0" dirty="0">
                          <a:latin typeface="Arial" panose="020B0604020202020204" pitchFamily="34" charset="0"/>
                          <a:cs typeface="Arial" panose="020B0604020202020204" pitchFamily="34" charset="0"/>
                        </a:rPr>
                        <a:t>Gables Food Truck Nights 1</a:t>
                      </a:r>
                      <a:br>
                        <a:rPr lang="en-US" sz="1100" b="0" dirty="0">
                          <a:latin typeface="Arial" panose="020B0604020202020204" pitchFamily="34" charset="0"/>
                          <a:cs typeface="Arial" panose="020B0604020202020204" pitchFamily="34" charset="0"/>
                        </a:rPr>
                      </a:br>
                      <a:r>
                        <a:rPr lang="en-US" sz="1100" b="0" dirty="0">
                          <a:latin typeface="Arial" panose="020B0604020202020204" pitchFamily="34" charset="0"/>
                          <a:cs typeface="Arial" panose="020B0604020202020204" pitchFamily="34" charset="0"/>
                        </a:rPr>
                        <a:t>Architectural </a:t>
                      </a:r>
                      <a:r>
                        <a:rPr lang="en-US" sz="1100" dirty="0">
                          <a:latin typeface="Arial" panose="020B0604020202020204" pitchFamily="34" charset="0"/>
                          <a:cs typeface="Arial" panose="020B0604020202020204" pitchFamily="34" charset="0"/>
                        </a:rPr>
                        <a:t>News  2</a:t>
                      </a:r>
                      <a:br>
                        <a:rPr lang="en-US" sz="1100" dirty="0">
                          <a:latin typeface="Arial" panose="020B0604020202020204" pitchFamily="34" charset="0"/>
                          <a:cs typeface="Arial" panose="020B0604020202020204" pitchFamily="34" charset="0"/>
                        </a:rPr>
                      </a:br>
                      <a:r>
                        <a:rPr lang="en-US" sz="1100" b="0" i="0" u="none" strike="noStrike" baseline="0" dirty="0">
                          <a:latin typeface="Arial" pitchFamily="34" charset="0"/>
                        </a:rPr>
                        <a:t>GALH Annual Property Inspections 3</a:t>
                      </a:r>
                      <a:br>
                        <a:rPr lang="en-US" sz="1100" b="0" i="0" u="none" strike="noStrike" baseline="0" dirty="0">
                          <a:latin typeface="Arial" pitchFamily="34" charset="0"/>
                        </a:rPr>
                      </a:br>
                      <a:r>
                        <a:rPr lang="en-US" sz="1100" b="0" i="0" u="none" strike="noStrike" baseline="0" dirty="0">
                          <a:latin typeface="Arial" pitchFamily="34" charset="0"/>
                        </a:rPr>
                        <a:t>2022 Preliminary Budget  4</a:t>
                      </a:r>
                      <a:br>
                        <a:rPr lang="en-US" sz="1100" b="0" i="0" u="none" strike="noStrike" baseline="0" dirty="0">
                          <a:latin typeface="Arial" pitchFamily="34" charset="0"/>
                        </a:rPr>
                      </a:br>
                      <a:r>
                        <a:rPr lang="en-US" sz="1100" b="0" i="0" u="none" strike="noStrike" baseline="0" dirty="0">
                          <a:latin typeface="Arial" pitchFamily="34" charset="0"/>
                        </a:rPr>
                        <a:t>2022 Annual Assessments  5</a:t>
                      </a:r>
                      <a:br>
                        <a:rPr lang="en-US" sz="1100" b="0" i="0" u="none" strike="noStrike" baseline="0" dirty="0">
                          <a:latin typeface="Arial" pitchFamily="34" charset="0"/>
                        </a:rPr>
                      </a:br>
                      <a:r>
                        <a:rPr lang="en-US" sz="1100" b="0" i="0" u="none" strike="noStrike" baseline="0" dirty="0">
                          <a:latin typeface="Arial" pitchFamily="34" charset="0"/>
                        </a:rPr>
                        <a:t>GALH Board Duties  6 and 7</a:t>
                      </a:r>
                      <a:br>
                        <a:rPr lang="en-US" sz="1100" b="0" i="0" u="none" strike="noStrike" baseline="0" dirty="0">
                          <a:latin typeface="Arial" pitchFamily="34" charset="0"/>
                        </a:rPr>
                      </a:br>
                      <a:r>
                        <a:rPr lang="en-US" sz="1100" b="0" i="0" u="none" strike="noStrike" baseline="0" dirty="0">
                          <a:latin typeface="Arial" pitchFamily="34" charset="0"/>
                        </a:rPr>
                        <a:t>Louisiana Hot Crab Dip  8</a:t>
                      </a:r>
                      <a:br>
                        <a:rPr lang="en-US" sz="1100" b="0" i="0" u="none" strike="noStrike" baseline="0" dirty="0">
                          <a:latin typeface="Arial" pitchFamily="34" charset="0"/>
                        </a:rPr>
                      </a:br>
                      <a:r>
                        <a:rPr lang="en-US" sz="1100" b="0" i="0" u="none" strike="noStrike" baseline="0" dirty="0">
                          <a:latin typeface="Arial" pitchFamily="34" charset="0"/>
                        </a:rPr>
                        <a:t>GALH Board, Committees and Emails 9</a:t>
                      </a:r>
                    </a:p>
                    <a:p>
                      <a:pPr algn="l"/>
                      <a:br>
                        <a:rPr lang="en-US" sz="1100" b="0" i="0" u="none" strike="noStrike" baseline="0" dirty="0">
                          <a:latin typeface="Arial" pitchFamily="34" charset="0"/>
                        </a:rPr>
                      </a:br>
                      <a:endParaRPr lang="en-US" sz="1100" b="0" i="0" u="none" strike="noStrike" baseline="0" dirty="0">
                        <a:latin typeface="Arial" pitchFamily="34" charset="0"/>
                      </a:endParaRPr>
                    </a:p>
                    <a:p>
                      <a:pPr marL="10795" marR="0" indent="0" algn="l">
                        <a:lnSpc>
                          <a:spcPct val="95999"/>
                        </a:lnSpc>
                        <a:spcBef>
                          <a:spcPts val="0"/>
                        </a:spcBef>
                        <a:spcAft>
                          <a:spcPts val="0"/>
                        </a:spcAft>
                      </a:pPr>
                      <a:endParaRPr lang="en-US" sz="1200" spc="-40" dirty="0">
                        <a:solidFill>
                          <a:srgbClr val="000000"/>
                        </a:solidFill>
                        <a:latin typeface="DaunPenh" panose="22635452340000000000" pitchFamily="1"/>
                      </a:endParaRP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vMerge="1">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r h="1730434">
                <a:tc>
                  <a:txBody>
                    <a:bodyPr/>
                    <a:lstStyle/>
                    <a:p>
                      <a:endParaRPr lang="en-US" sz="1200" b="1" dirty="0">
                        <a:latin typeface="Arial" pitchFamily="34" charset="0"/>
                      </a:endParaRPr>
                    </a:p>
                    <a:p>
                      <a:endParaRPr lang="en-US" sz="1200" b="1" dirty="0">
                        <a:latin typeface="Arial" pitchFamily="34" charset="0"/>
                      </a:endParaRPr>
                    </a:p>
                    <a:p>
                      <a:endParaRPr lang="en-US" sz="1200" b="1" dirty="0">
                        <a:latin typeface="Arial" pitchFamily="34" charset="0"/>
                      </a:endParaRPr>
                    </a:p>
                    <a:p>
                      <a:endParaRPr lang="en-US" sz="1200" b="1" dirty="0">
                        <a:solidFill>
                          <a:srgbClr val="00B050"/>
                        </a:solidFill>
                        <a:latin typeface="Arial" pitchFamily="34" charset="0"/>
                      </a:endParaRPr>
                    </a:p>
                    <a:p>
                      <a:r>
                        <a:rPr lang="en-US" sz="1400" b="1" dirty="0">
                          <a:solidFill>
                            <a:srgbClr val="00B050"/>
                          </a:solidFill>
                          <a:latin typeface="Arial" pitchFamily="34" charset="0"/>
                        </a:rPr>
                        <a:t> </a:t>
                      </a:r>
                      <a:br>
                        <a:rPr lang="en-US" sz="1400" b="1" dirty="0">
                          <a:solidFill>
                            <a:srgbClr val="00B050"/>
                          </a:solidFill>
                          <a:latin typeface="Arial" pitchFamily="34" charset="0"/>
                        </a:rPr>
                      </a:br>
                      <a:endParaRPr lang="en-US" sz="1400" b="1" dirty="0">
                        <a:solidFill>
                          <a:srgbClr val="00B050"/>
                        </a:solidFill>
                        <a:latin typeface="Arial" pitchFamily="34" charset="0"/>
                      </a:endParaRPr>
                    </a:p>
                    <a:p>
                      <a:endParaRPr lang="en-US" sz="1400" b="1" dirty="0">
                        <a:solidFill>
                          <a:srgbClr val="00B050"/>
                        </a:solidFill>
                        <a:latin typeface="Arial" pitchFamily="34" charset="0"/>
                      </a:endParaRPr>
                    </a:p>
                    <a:p>
                      <a:br>
                        <a:rPr lang="en-US" sz="1200" dirty="0">
                          <a:latin typeface="Arial" pitchFamily="34" charset="0"/>
                        </a:rPr>
                      </a:br>
                      <a:endParaRPr lang="en-US" sz="1200" spc="-30" dirty="0">
                        <a:solidFill>
                          <a:srgbClr val="000000"/>
                        </a:solidFill>
                        <a:latin typeface="DaunPenh" panose="22635452340000000000" pitchFamily="1"/>
                      </a:endParaRP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140335" marR="0" indent="0" algn="l">
                        <a:lnSpc>
                          <a:spcPct val="95999"/>
                        </a:lnSpc>
                        <a:spcBef>
                          <a:spcPts val="0"/>
                        </a:spcBef>
                        <a:spcAft>
                          <a:spcPts val="0"/>
                        </a:spcAft>
                      </a:pPr>
                      <a:endParaRPr lang="en-US" sz="1200" spc="0" dirty="0">
                        <a:solidFill>
                          <a:srgbClr val="000000"/>
                        </a:solidFill>
                        <a:latin typeface="DaunPenh" panose="22635452340000000000" pitchFamily="1"/>
                      </a:endParaRP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2"/>
                  </a:ext>
                </a:extLst>
              </a:tr>
              <a:tr h="176649">
                <a:tc>
                  <a:txBody>
                    <a:bodyPr/>
                    <a:lstStyle/>
                    <a:p>
                      <a:pPr marL="10795" marR="0" indent="0" algn="l">
                        <a:lnSpc>
                          <a:spcPct val="95999"/>
                        </a:lnSpc>
                        <a:spcBef>
                          <a:spcPts val="0"/>
                        </a:spcBef>
                        <a:spcAft>
                          <a:spcPts val="0"/>
                        </a:spcAft>
                      </a:pPr>
                      <a:endParaRPr lang="en-US" sz="1200" spc="20" dirty="0">
                        <a:solidFill>
                          <a:srgbClr val="000000"/>
                        </a:solidFill>
                        <a:latin typeface="DaunPenh" panose="22635452340000000000" pitchFamily="1"/>
                      </a:endParaRP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140335" marR="0" indent="0" algn="l">
                        <a:lnSpc>
                          <a:spcPct val="95999"/>
                        </a:lnSpc>
                        <a:spcBef>
                          <a:spcPts val="0"/>
                        </a:spcBef>
                        <a:spcAft>
                          <a:spcPts val="0"/>
                        </a:spcAft>
                      </a:pPr>
                      <a:endParaRPr lang="en-US" sz="1200" spc="0" dirty="0">
                        <a:solidFill>
                          <a:srgbClr val="000000"/>
                        </a:solidFill>
                        <a:latin typeface="DaunPenh" panose="22635452340000000000" pitchFamily="1"/>
                      </a:endParaRP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3"/>
                  </a:ext>
                </a:extLst>
              </a:tr>
              <a:tr h="176649">
                <a:tc>
                  <a:txBody>
                    <a:bodyPr/>
                    <a:lstStyle/>
                    <a:p>
                      <a:pPr marL="10795" marR="0" indent="0" algn="l">
                        <a:lnSpc>
                          <a:spcPct val="95999"/>
                        </a:lnSpc>
                        <a:spcBef>
                          <a:spcPts val="0"/>
                        </a:spcBef>
                        <a:spcAft>
                          <a:spcPts val="0"/>
                        </a:spcAft>
                      </a:pPr>
                      <a:endParaRPr lang="en-US" sz="1200" spc="-30" dirty="0">
                        <a:solidFill>
                          <a:srgbClr val="000000"/>
                        </a:solidFill>
                        <a:latin typeface="DaunPenh" panose="22635452340000000000" pitchFamily="1"/>
                      </a:endParaRP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140335" marR="0" indent="0" algn="l">
                        <a:lnSpc>
                          <a:spcPct val="95999"/>
                        </a:lnSpc>
                        <a:spcBef>
                          <a:spcPts val="0"/>
                        </a:spcBef>
                        <a:spcAft>
                          <a:spcPts val="0"/>
                        </a:spcAft>
                      </a:pPr>
                      <a:endParaRPr lang="en-US" sz="1200" spc="0" dirty="0">
                        <a:solidFill>
                          <a:srgbClr val="000000"/>
                        </a:solidFill>
                        <a:latin typeface="DaunPenh" panose="22635452340000000000" pitchFamily="1"/>
                      </a:endParaRP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4"/>
                  </a:ext>
                </a:extLst>
              </a:tr>
              <a:tr h="176649">
                <a:tc>
                  <a:txBody>
                    <a:bodyPr/>
                    <a:lstStyle/>
                    <a:p>
                      <a:pPr marL="10795" marR="0" indent="0" algn="l">
                        <a:lnSpc>
                          <a:spcPct val="95999"/>
                        </a:lnSpc>
                        <a:spcBef>
                          <a:spcPts val="0"/>
                        </a:spcBef>
                        <a:spcAft>
                          <a:spcPts val="0"/>
                        </a:spcAft>
                      </a:pPr>
                      <a:r>
                        <a:rPr lang="en-US" sz="100" spc="-30" dirty="0">
                          <a:solidFill>
                            <a:srgbClr val="000000"/>
                          </a:solidFill>
                          <a:latin typeface="DaunPenh" panose="22635452340000000000" pitchFamily="1"/>
                        </a:rPr>
                        <a:t>F</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140335" marR="0" indent="0" algn="l">
                        <a:lnSpc>
                          <a:spcPct val="95999"/>
                        </a:lnSpc>
                        <a:spcBef>
                          <a:spcPts val="0"/>
                        </a:spcBef>
                        <a:spcAft>
                          <a:spcPts val="0"/>
                        </a:spcAft>
                      </a:pPr>
                      <a:endParaRPr lang="en-US" sz="1200" spc="0" dirty="0">
                        <a:solidFill>
                          <a:srgbClr val="000000"/>
                        </a:solidFill>
                        <a:latin typeface="DaunPenh" panose="22635452340000000000" pitchFamily="1"/>
                      </a:endParaRP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5"/>
                  </a:ext>
                </a:extLst>
              </a:tr>
              <a:tr h="176649">
                <a:tc>
                  <a:txBody>
                    <a:bodyPr/>
                    <a:lstStyle/>
                    <a:p>
                      <a:pPr marL="10795" marR="0" indent="0" algn="l">
                        <a:lnSpc>
                          <a:spcPct val="95999"/>
                        </a:lnSpc>
                        <a:spcBef>
                          <a:spcPts val="0"/>
                        </a:spcBef>
                        <a:spcAft>
                          <a:spcPts val="0"/>
                        </a:spcAft>
                      </a:pPr>
                      <a:endParaRPr lang="en-US" sz="1200" spc="-30" dirty="0">
                        <a:solidFill>
                          <a:srgbClr val="000000"/>
                        </a:solidFill>
                        <a:latin typeface="DaunPenh" panose="22635452340000000000" pitchFamily="1"/>
                      </a:endParaRPr>
                    </a:p>
                  </a:txBody>
                  <a:tcPr marL="0" marR="0" marT="0" marB="0" anchor="ctr">
                    <a:lnL w="0" cmpd="sng">
                      <a:noFill/>
                      <a:prstDash val="solid"/>
                    </a:lnL>
                    <a:lnR w="0" cmpd="sng">
                      <a:noFill/>
                      <a:prstDash val="solid"/>
                    </a:lnR>
                    <a:lnT w="0" cmpd="sng">
                      <a:noFill/>
                      <a:prstDash val="solid"/>
                    </a:lnT>
                    <a:lnB w="0" cmpd="sng">
                      <a:noFill/>
                      <a:prstDash val="solid"/>
                    </a:lnB>
                    <a:lnTlToBr w="12700" cmpd="sng">
                      <a:noFill/>
                      <a:prstDash val="solid"/>
                    </a:lnTlToBr>
                    <a:lnBlToTr w="12700" cmpd="sng">
                      <a:noFill/>
                      <a:prstDash val="solid"/>
                    </a:lnBlToTr>
                  </a:tcPr>
                </a:tc>
                <a:tc>
                  <a:txBody>
                    <a:bodyPr/>
                    <a:lstStyle/>
                    <a:p>
                      <a:pPr marL="140335" marR="0" indent="0" algn="l">
                        <a:lnSpc>
                          <a:spcPct val="95999"/>
                        </a:lnSpc>
                        <a:spcBef>
                          <a:spcPts val="0"/>
                        </a:spcBef>
                        <a:spcAft>
                          <a:spcPts val="0"/>
                        </a:spcAft>
                      </a:pPr>
                      <a:endParaRPr lang="en-US" sz="1200" spc="0" dirty="0">
                        <a:solidFill>
                          <a:srgbClr val="000000"/>
                        </a:solidFill>
                        <a:latin typeface="DaunPenh" panose="22635452340000000000" pitchFamily="1"/>
                      </a:endParaRP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6"/>
                  </a:ext>
                </a:extLst>
              </a:tr>
              <a:tr h="176649">
                <a:tc>
                  <a:txBody>
                    <a:bodyPr/>
                    <a:lstStyle/>
                    <a:p>
                      <a:pPr marL="10795" marR="0" indent="0" algn="l">
                        <a:lnSpc>
                          <a:spcPct val="95999"/>
                        </a:lnSpc>
                        <a:spcBef>
                          <a:spcPts val="0"/>
                        </a:spcBef>
                        <a:spcAft>
                          <a:spcPts val="0"/>
                        </a:spcAft>
                      </a:pPr>
                      <a:endParaRPr lang="en-US" sz="1200" spc="-30" dirty="0">
                        <a:solidFill>
                          <a:srgbClr val="000000"/>
                        </a:solidFill>
                        <a:latin typeface="DaunPenh" panose="22635452340000000000" pitchFamily="1"/>
                      </a:endParaRP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140335" marR="0" indent="0" algn="l">
                        <a:lnSpc>
                          <a:spcPct val="95999"/>
                        </a:lnSpc>
                        <a:spcBef>
                          <a:spcPts val="0"/>
                        </a:spcBef>
                        <a:spcAft>
                          <a:spcPts val="0"/>
                        </a:spcAft>
                      </a:pPr>
                      <a:r>
                        <a:rPr lang="en-US" sz="1200" spc="0" dirty="0">
                          <a:solidFill>
                            <a:srgbClr val="000000"/>
                          </a:solidFill>
                          <a:latin typeface="DaunPenh" panose="22635452340000000000" pitchFamily="1"/>
                        </a:rPr>
                        <a:t>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7"/>
                  </a:ext>
                </a:extLst>
              </a:tr>
            </a:tbl>
          </a:graphicData>
        </a:graphic>
      </p:graphicFrame>
      <p:sp>
        <p:nvSpPr>
          <p:cNvPr id="15" name="Text Placeholder 14"/>
          <p:cNvSpPr>
            <a:spLocks noGrp="1"/>
          </p:cNvSpPr>
          <p:nvPr>
            <p:ph type="body" idx="10"/>
          </p:nvPr>
        </p:nvSpPr>
        <p:spPr>
          <a:xfrm flipH="1">
            <a:off x="-2925764" y="5170139"/>
            <a:ext cx="533399" cy="915086"/>
          </a:xfrm>
          <a:prstGeom prst="rect">
            <a:avLst/>
          </a:prstGeom>
          <a:noFill/>
          <a:ln w="57150" cmpd="sng">
            <a:solidFill>
              <a:schemeClr val="accent5">
                <a:lumMod val="75000"/>
              </a:schemeClr>
            </a:solidFill>
            <a:prstDash val="solid"/>
          </a:ln>
        </p:spPr>
        <p:txBody>
          <a:bodyPr vert="horz" lIns="0" tIns="68580" rIns="0" bIns="0" anchor="t"/>
          <a:lstStyle/>
          <a:p>
            <a:pPr marL="182880" marR="0" indent="0" algn="l">
              <a:lnSpc>
                <a:spcPct val="78719"/>
              </a:lnSpc>
              <a:spcAft>
                <a:spcPts val="0"/>
              </a:spcAft>
            </a:pPr>
            <a:endParaRPr lang="en-US" sz="1200" u="sng" spc="-20" dirty="0">
              <a:solidFill>
                <a:srgbClr val="FF0000"/>
              </a:solidFill>
              <a:latin typeface="Arial" pitchFamily="34" charset="0"/>
            </a:endParaRPr>
          </a:p>
        </p:txBody>
      </p:sp>
      <p:sp>
        <p:nvSpPr>
          <p:cNvPr id="16" name="Text Placeholder 15"/>
          <p:cNvSpPr>
            <a:spLocks noGrp="1"/>
          </p:cNvSpPr>
          <p:nvPr>
            <p:ph type="body" idx="10"/>
          </p:nvPr>
        </p:nvSpPr>
        <p:spPr>
          <a:xfrm>
            <a:off x="8517727" y="8266141"/>
            <a:ext cx="3340898" cy="1288455"/>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vert="horz" lIns="0" tIns="45720" rIns="0" bIns="0" anchor="t"/>
          <a:lstStyle/>
          <a:p>
            <a:pPr marL="91440" marR="365760" indent="0" algn="just">
              <a:lnSpc>
                <a:spcPct val="105599"/>
              </a:lnSpc>
              <a:spcAft>
                <a:spcPts val="0"/>
              </a:spcAft>
            </a:pPr>
            <a:endParaRPr lang="en-US" sz="1050" b="1" i="1" spc="-20" dirty="0">
              <a:solidFill>
                <a:srgbClr val="000000"/>
              </a:solidFill>
              <a:latin typeface="Arial" pitchFamily="34" charset="0"/>
            </a:endParaRPr>
          </a:p>
          <a:p>
            <a:pPr marL="91440" marR="365760" indent="0" algn="just">
              <a:lnSpc>
                <a:spcPct val="105599"/>
              </a:lnSpc>
              <a:spcAft>
                <a:spcPts val="0"/>
              </a:spcAft>
            </a:pPr>
            <a:r>
              <a:rPr lang="en-US" sz="1050" b="1" i="1" spc="-20" dirty="0">
                <a:solidFill>
                  <a:srgbClr val="000000"/>
                </a:solidFill>
                <a:latin typeface="Arial" pitchFamily="34" charset="0"/>
              </a:rPr>
              <a:t>Important Email &amp; Facebook Addresses</a:t>
            </a:r>
          </a:p>
          <a:p>
            <a:pPr marL="91440" marR="365760" indent="0" algn="just">
              <a:lnSpc>
                <a:spcPct val="105599"/>
              </a:lnSpc>
              <a:spcAft>
                <a:spcPts val="0"/>
              </a:spcAft>
            </a:pPr>
            <a:r>
              <a:rPr lang="en-US" sz="1050" b="1" i="1" spc="-20" dirty="0">
                <a:solidFill>
                  <a:srgbClr val="000000"/>
                </a:solidFill>
                <a:latin typeface="Arial" pitchFamily="34" charset="0"/>
              </a:rPr>
              <a:t>HOA Board-  </a:t>
            </a:r>
            <a:r>
              <a:rPr lang="en-US" sz="1050" i="1" spc="-20" dirty="0">
                <a:solidFill>
                  <a:srgbClr val="000000"/>
                </a:solidFill>
                <a:latin typeface="Arial" pitchFamily="34" charset="0"/>
                <a:hlinkClick r:id="rId4"/>
              </a:rPr>
              <a:t>gablesboard@thegablesinfo.com</a:t>
            </a:r>
            <a:br>
              <a:rPr lang="en-US" sz="1050" i="1" spc="-20" dirty="0">
                <a:solidFill>
                  <a:srgbClr val="000000"/>
                </a:solidFill>
                <a:latin typeface="Arial" pitchFamily="34" charset="0"/>
              </a:rPr>
            </a:br>
            <a:r>
              <a:rPr lang="en-US" sz="1050" b="1" i="1" dirty="0">
                <a:solidFill>
                  <a:schemeClr val="tx1"/>
                </a:solidFill>
                <a:effectLst/>
                <a:latin typeface="Arial" pitchFamily="34" charset="0"/>
              </a:rPr>
              <a:t>ArchComm-</a:t>
            </a:r>
            <a:r>
              <a:rPr lang="en-US" sz="1050" i="1" dirty="0">
                <a:solidFill>
                  <a:schemeClr val="tx1"/>
                </a:solidFill>
                <a:effectLst/>
                <a:latin typeface="Arial" pitchFamily="34" charset="0"/>
              </a:rPr>
              <a:t>   </a:t>
            </a:r>
            <a:r>
              <a:rPr lang="en-US" sz="1050" i="1" dirty="0">
                <a:solidFill>
                  <a:schemeClr val="tx1"/>
                </a:solidFill>
                <a:latin typeface="Arial" pitchFamily="34" charset="0"/>
                <a:hlinkClick r:id="rId5"/>
              </a:rPr>
              <a:t>archcomm@thegablesinfo.com</a:t>
            </a:r>
            <a:br>
              <a:rPr lang="en-US" sz="1050" i="1" dirty="0">
                <a:solidFill>
                  <a:schemeClr val="tx1"/>
                </a:solidFill>
                <a:latin typeface="Arial" pitchFamily="34" charset="0"/>
              </a:rPr>
            </a:br>
            <a:r>
              <a:rPr lang="en-US" sz="1050" b="1" i="1" dirty="0">
                <a:solidFill>
                  <a:schemeClr val="tx1"/>
                </a:solidFill>
                <a:effectLst/>
                <a:latin typeface="Arial" pitchFamily="34" charset="0"/>
              </a:rPr>
              <a:t> |</a:t>
            </a:r>
            <a:br>
              <a:rPr lang="en-US" sz="1050" b="1" i="1" dirty="0">
                <a:solidFill>
                  <a:schemeClr val="tx1"/>
                </a:solidFill>
                <a:effectLst/>
                <a:latin typeface="Arial" pitchFamily="34" charset="0"/>
              </a:rPr>
            </a:br>
            <a:r>
              <a:rPr lang="en-US" sz="1050" b="1" i="1" dirty="0">
                <a:solidFill>
                  <a:schemeClr val="tx1"/>
                </a:solidFill>
                <a:effectLst/>
                <a:latin typeface="Arial" pitchFamily="34" charset="0"/>
              </a:rPr>
              <a:t>Facebook Group- The Gables at Lawyers Hill</a:t>
            </a:r>
          </a:p>
          <a:p>
            <a:pPr marL="91440" marR="365760" lvl="0" indent="0" algn="just" defTabSz="914400" eaLnBrk="1" fontAlgn="auto" latinLnBrk="0" hangingPunct="1">
              <a:lnSpc>
                <a:spcPct val="105599"/>
              </a:lnSpc>
              <a:spcBef>
                <a:spcPts val="0"/>
              </a:spcBef>
              <a:spcAft>
                <a:spcPts val="0"/>
              </a:spcAft>
              <a:buClrTx/>
              <a:buSzTx/>
              <a:buFontTx/>
              <a:buNone/>
              <a:tabLst/>
              <a:defRPr/>
            </a:pPr>
            <a:endParaRPr kumimoji="0" lang="en-US" sz="900" b="0" i="1" u="none" strike="noStrike" kern="0" cap="none" spc="-20" normalizeH="0" baseline="0" noProof="0" dirty="0">
              <a:ln>
                <a:noFill/>
              </a:ln>
              <a:solidFill>
                <a:srgbClr val="000000"/>
              </a:solidFill>
              <a:effectLst/>
              <a:uLnTx/>
              <a:uFillTx/>
              <a:latin typeface="Tw Cen MT" panose="22635452340000000000" pitchFamily="2"/>
            </a:endParaRPr>
          </a:p>
          <a:p>
            <a:pPr marL="91440" marR="365760" indent="0" algn="just">
              <a:lnSpc>
                <a:spcPct val="105599"/>
              </a:lnSpc>
              <a:spcAft>
                <a:spcPts val="0"/>
              </a:spcAft>
            </a:pPr>
            <a:endParaRPr lang="en-US" sz="900" i="1" spc="-20" dirty="0">
              <a:solidFill>
                <a:srgbClr val="000000"/>
              </a:solidFill>
              <a:latin typeface="Tw Cen MT" panose="22635452340000000000" pitchFamily="2"/>
            </a:endParaRPr>
          </a:p>
        </p:txBody>
      </p:sp>
      <p:graphicFrame>
        <p:nvGraphicFramePr>
          <p:cNvPr id="31" name="Diagram 30"/>
          <p:cNvGraphicFramePr/>
          <p:nvPr>
            <p:extLst>
              <p:ext uri="{D42A27DB-BD31-4B8C-83A1-F6EECF244321}">
                <p14:modId xmlns:p14="http://schemas.microsoft.com/office/powerpoint/2010/main" val="457535631"/>
              </p:ext>
            </p:extLst>
          </p:nvPr>
        </p:nvGraphicFramePr>
        <p:xfrm>
          <a:off x="7666036" y="9005093"/>
          <a:ext cx="990599" cy="14437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Text Placeholder 18"/>
          <p:cNvSpPr>
            <a:spLocks noGrp="1"/>
          </p:cNvSpPr>
          <p:nvPr>
            <p:ph type="body" idx="10"/>
          </p:nvPr>
        </p:nvSpPr>
        <p:spPr>
          <a:xfrm flipH="1">
            <a:off x="8351836" y="4204495"/>
            <a:ext cx="304800" cy="2743198"/>
          </a:xfrm>
          <a:prstGeom prst="rect">
            <a:avLst/>
          </a:prstGeom>
          <a:noFill/>
          <a:ln w="57150" cmpd="sng">
            <a:solidFill>
              <a:srgbClr val="7030A0"/>
            </a:solidFill>
            <a:prstDash val="solid"/>
          </a:ln>
        </p:spPr>
        <p:txBody>
          <a:bodyPr vert="horz" lIns="0" tIns="67310" rIns="0" bIns="0" anchor="t">
            <a:normAutofit/>
          </a:bodyPr>
          <a:lstStyle/>
          <a:p>
            <a:endParaRPr lang="en-US" sz="1400" dirty="0"/>
          </a:p>
          <a:p>
            <a:endParaRPr lang="en-US" sz="1400" dirty="0"/>
          </a:p>
          <a:p>
            <a:endParaRPr lang="en-US" sz="1400" dirty="0"/>
          </a:p>
          <a:p>
            <a:pPr marL="182880" marR="411480" indent="0" algn="ctr">
              <a:lnSpc>
                <a:spcPct val="95999"/>
              </a:lnSpc>
              <a:spcAft>
                <a:spcPts val="0"/>
              </a:spcAft>
            </a:pPr>
            <a:endParaRPr lang="en-US" sz="1250" b="1" spc="-50" dirty="0">
              <a:solidFill>
                <a:srgbClr val="000000"/>
              </a:solidFill>
              <a:latin typeface="Arial" pitchFamily="34" charset="0"/>
            </a:endParaRPr>
          </a:p>
        </p:txBody>
      </p:sp>
      <p:sp>
        <p:nvSpPr>
          <p:cNvPr id="20" name="Text Placeholder 19"/>
          <p:cNvSpPr>
            <a:spLocks noGrp="1"/>
          </p:cNvSpPr>
          <p:nvPr>
            <p:ph type="body" idx="10"/>
          </p:nvPr>
        </p:nvSpPr>
        <p:spPr>
          <a:xfrm flipH="1" flipV="1">
            <a:off x="9862564" y="1952624"/>
            <a:ext cx="45719" cy="270670"/>
          </a:xfrm>
          <a:prstGeom prst="rect">
            <a:avLst/>
          </a:prstGeom>
          <a:gradFill>
            <a:gsLst>
              <a:gs pos="0">
                <a:srgbClr val="8488C4"/>
              </a:gs>
              <a:gs pos="53000">
                <a:srgbClr val="D4DEFF"/>
              </a:gs>
              <a:gs pos="83000">
                <a:srgbClr val="D4DEFF"/>
              </a:gs>
              <a:gs pos="100000">
                <a:srgbClr val="96AB94"/>
              </a:gs>
            </a:gsLst>
            <a:lin ang="5400000" scaled="0"/>
          </a:gradFill>
          <a:ln w="57150" cmpd="sng">
            <a:solidFill>
              <a:schemeClr val="accent5">
                <a:lumMod val="75000"/>
              </a:schemeClr>
            </a:solidFill>
            <a:prstDash val="solid"/>
          </a:ln>
        </p:spPr>
        <p:txBody>
          <a:bodyPr vert="horz" lIns="0" tIns="45720" rIns="0" bIns="0" anchor="t"/>
          <a:lstStyle/>
          <a:p>
            <a:pPr marL="91440" marR="274320" indent="182880" algn="l">
              <a:lnSpc>
                <a:spcPts val="1200"/>
              </a:lnSpc>
              <a:spcAft>
                <a:spcPts val="0"/>
              </a:spcAft>
            </a:pPr>
            <a:br>
              <a:rPr lang="en-US" sz="1000" u="sng" dirty="0">
                <a:solidFill>
                  <a:srgbClr val="000000"/>
                </a:solidFill>
                <a:effectLst/>
                <a:latin typeface="Arial" pitchFamily="34" charset="0"/>
                <a:ea typeface="Calibri"/>
                <a:cs typeface="ColumnaSolSCD"/>
              </a:rPr>
            </a:br>
            <a:r>
              <a:rPr lang="en-US" sz="1100" b="1" u="sng" dirty="0">
                <a:solidFill>
                  <a:srgbClr val="000000"/>
                </a:solidFill>
                <a:effectLst/>
                <a:latin typeface="Arial" pitchFamily="34" charset="0"/>
                <a:ea typeface="Calibri"/>
                <a:cs typeface="ColumnaSolSCD"/>
              </a:rPr>
              <a:t>2014 Annual Members Meeting</a:t>
            </a:r>
            <a:br>
              <a:rPr lang="en-US" sz="1000" u="sng" dirty="0">
                <a:solidFill>
                  <a:srgbClr val="000000"/>
                </a:solidFill>
                <a:effectLst/>
                <a:latin typeface="Arial" pitchFamily="34" charset="0"/>
                <a:ea typeface="Calibri"/>
                <a:cs typeface="ColumnaSolSCD"/>
              </a:rPr>
            </a:br>
            <a:endParaRPr lang="en-US" sz="1000" dirty="0">
              <a:solidFill>
                <a:srgbClr val="000000"/>
              </a:solidFill>
              <a:effectLst/>
              <a:latin typeface="Arial" pitchFamily="34" charset="0"/>
              <a:ea typeface="Calibri"/>
              <a:cs typeface="ColumnaSolSCD"/>
            </a:endParaRPr>
          </a:p>
          <a:p>
            <a:pPr marL="0" marR="0">
              <a:spcBef>
                <a:spcPts val="0"/>
              </a:spcBef>
              <a:spcAft>
                <a:spcPts val="0"/>
              </a:spcAft>
            </a:pPr>
            <a:r>
              <a:rPr lang="en-US" sz="1100" dirty="0">
                <a:solidFill>
                  <a:srgbClr val="000000"/>
                </a:solidFill>
                <a:effectLst/>
                <a:latin typeface="Arial" pitchFamily="34" charset="0"/>
                <a:ea typeface="Calibri"/>
                <a:cs typeface="ColumnaSolSCD"/>
              </a:rPr>
              <a:t>   </a:t>
            </a:r>
          </a:p>
          <a:p>
            <a:pPr marL="0" marR="0">
              <a:spcBef>
                <a:spcPts val="0"/>
              </a:spcBef>
              <a:spcAft>
                <a:spcPts val="0"/>
              </a:spcAft>
            </a:pPr>
            <a:r>
              <a:rPr lang="en-US" sz="800" dirty="0">
                <a:solidFill>
                  <a:srgbClr val="000000"/>
                </a:solidFill>
                <a:effectLst/>
                <a:latin typeface="Arial"/>
                <a:ea typeface="Calibri"/>
                <a:cs typeface="ColumnaSolSCD"/>
              </a:rPr>
              <a:t> </a:t>
            </a:r>
            <a:endParaRPr lang="en-US" sz="2800" dirty="0">
              <a:solidFill>
                <a:srgbClr val="000000"/>
              </a:solidFill>
              <a:effectLst/>
              <a:latin typeface="ColumnaSolSCD"/>
              <a:ea typeface="Calibri"/>
              <a:cs typeface="ColumnaSolSCD"/>
            </a:endParaRPr>
          </a:p>
          <a:p>
            <a:pPr marL="91440" marR="274320" indent="182880" algn="l">
              <a:lnSpc>
                <a:spcPts val="1200"/>
              </a:lnSpc>
              <a:spcAft>
                <a:spcPts val="0"/>
              </a:spcAft>
            </a:pPr>
            <a:endParaRPr lang="en-US" sz="1200" b="1" spc="-45" dirty="0">
              <a:solidFill>
                <a:srgbClr val="000000"/>
              </a:solidFill>
              <a:latin typeface="Bodoni MT Black" panose="22635452340000000000" pitchFamily="1"/>
            </a:endParaRPr>
          </a:p>
          <a:p>
            <a:pPr marL="91440" marR="274320" indent="182880" algn="l">
              <a:lnSpc>
                <a:spcPts val="1200"/>
              </a:lnSpc>
              <a:spcAft>
                <a:spcPts val="0"/>
              </a:spcAft>
            </a:pPr>
            <a:endParaRPr lang="en-US" sz="1200" b="1" spc="-45" dirty="0">
              <a:solidFill>
                <a:srgbClr val="000000"/>
              </a:solidFill>
              <a:latin typeface="Bodoni MT Black" panose="22635452340000000000" pitchFamily="1"/>
            </a:endParaRPr>
          </a:p>
          <a:p>
            <a:pPr marL="91440" marR="274320" indent="182880" algn="l">
              <a:lnSpc>
                <a:spcPts val="1200"/>
              </a:lnSpc>
              <a:spcAft>
                <a:spcPts val="0"/>
              </a:spcAft>
            </a:pPr>
            <a:endParaRPr lang="en-US" sz="1200" b="1" spc="-45" dirty="0">
              <a:solidFill>
                <a:srgbClr val="000000"/>
              </a:solidFill>
              <a:latin typeface="Bodoni MT Black" panose="22635452340000000000" pitchFamily="1"/>
            </a:endParaRPr>
          </a:p>
          <a:p>
            <a:pPr marL="91440" marR="274320" indent="182880" algn="l">
              <a:lnSpc>
                <a:spcPts val="1200"/>
              </a:lnSpc>
              <a:spcAft>
                <a:spcPts val="0"/>
              </a:spcAft>
            </a:pPr>
            <a:r>
              <a:rPr lang="en-US" sz="100" b="1" i="1" spc="0" dirty="0">
                <a:solidFill>
                  <a:srgbClr val="000000"/>
                </a:solidFill>
                <a:latin typeface="Arial" panose="22635452340000000000" pitchFamily="2"/>
              </a:rPr>
              <a:t> N     </a:t>
            </a:r>
          </a:p>
        </p:txBody>
      </p:sp>
      <p:pic>
        <p:nvPicPr>
          <p:cNvPr id="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59263" y="4356100"/>
            <a:ext cx="2777036"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Brenda\AppData\Local\Microsoft\Windows\Temporary Internet Files\Content.IE5\MAY2B08O\MC900434463[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32497" y="-67761"/>
            <a:ext cx="1828800" cy="7397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renda\AppData\Local\Microsoft\Windows\Temporary Internet Files\Content.IE5\MAY2B08O\MC910221007[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862565" y="6947693"/>
            <a:ext cx="1996060" cy="13295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75101" y="1493945"/>
            <a:ext cx="2999456" cy="41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25626" y="8308458"/>
            <a:ext cx="3315827" cy="5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descr="http://eka-bnb.com/dj-includes/dj-images/img_header/55WelcomeBannerLibrary.jp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06144" y="3256749"/>
            <a:ext cx="1954831" cy="404262"/>
          </a:xfrm>
          <a:prstGeom prst="rect">
            <a:avLst/>
          </a:prstGeom>
          <a:noFill/>
          <a:ln>
            <a:noFill/>
          </a:ln>
        </p:spPr>
      </p:pic>
      <p:sp>
        <p:nvSpPr>
          <p:cNvPr id="6" name="Rectangle 5"/>
          <p:cNvSpPr/>
          <p:nvPr/>
        </p:nvSpPr>
        <p:spPr>
          <a:xfrm>
            <a:off x="8428036" y="3753158"/>
            <a:ext cx="152400" cy="669414"/>
          </a:xfrm>
          <a:prstGeom prst="rect">
            <a:avLst/>
          </a:prstGeom>
          <a:noFill/>
          <a:ln w="57150">
            <a:solidFill>
              <a:srgbClr val="C00000"/>
            </a:solidFill>
          </a:ln>
        </p:spPr>
        <p:txBody>
          <a:bodyPr wrap="square">
            <a:spAutoFit/>
          </a:bodyPr>
          <a:lstStyle/>
          <a:p>
            <a:endParaRPr lang="en-US" sz="1250" b="1" dirty="0">
              <a:latin typeface="Arial" pitchFamily="34" charset="0"/>
            </a:endParaRPr>
          </a:p>
          <a:p>
            <a:br>
              <a:rPr lang="en-US" sz="1250" dirty="0">
                <a:latin typeface="Arial" pitchFamily="34" charset="0"/>
              </a:rPr>
            </a:br>
            <a:endParaRPr lang="en-US" sz="1250" dirty="0">
              <a:latin typeface="Arial" pitchFamily="34" charset="0"/>
            </a:endParaRPr>
          </a:p>
        </p:txBody>
      </p:sp>
      <p:pic>
        <p:nvPicPr>
          <p:cNvPr id="1030"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9898567">
            <a:off x="-1821611" y="8120731"/>
            <a:ext cx="1141391" cy="112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flipH="1">
            <a:off x="4290374" y="13272294"/>
            <a:ext cx="5931285" cy="1538883"/>
          </a:xfrm>
          <a:prstGeom prst="rect">
            <a:avLst/>
          </a:prstGeom>
        </p:spPr>
        <p:txBody>
          <a:bodyPr wrap="square">
            <a:spAutoFit/>
          </a:bodyPr>
          <a:lstStyle/>
          <a:p>
            <a:endParaRPr lang="en-US" sz="1600" dirty="0">
              <a:solidFill>
                <a:srgbClr val="000000"/>
              </a:solidFill>
              <a:latin typeface="Arial" pitchFamily="34" charset="0"/>
            </a:endParaRPr>
          </a:p>
          <a:p>
            <a:endParaRPr lang="en-US" sz="1600" dirty="0">
              <a:solidFill>
                <a:srgbClr val="000000"/>
              </a:solidFill>
              <a:latin typeface="Arial" pitchFamily="34" charset="0"/>
            </a:endParaRPr>
          </a:p>
          <a:p>
            <a:endParaRPr lang="en-US" sz="1100" dirty="0">
              <a:solidFill>
                <a:srgbClr val="000000"/>
              </a:solidFill>
              <a:latin typeface="Arial" panose="020B0604020202020204" pitchFamily="34" charset="0"/>
              <a:cs typeface="Arial" panose="020B0604020202020204" pitchFamily="34" charset="0"/>
            </a:endParaRPr>
          </a:p>
          <a:p>
            <a:endParaRPr lang="en-US" sz="1100" dirty="0">
              <a:solidFill>
                <a:srgbClr val="000000"/>
              </a:solidFill>
              <a:latin typeface="Arial" panose="020B0604020202020204" pitchFamily="34" charset="0"/>
              <a:cs typeface="Arial" panose="020B0604020202020204" pitchFamily="34" charset="0"/>
            </a:endParaRPr>
          </a:p>
          <a:p>
            <a:endParaRPr lang="en-US" sz="1100" dirty="0">
              <a:solidFill>
                <a:srgbClr val="000000"/>
              </a:solidFill>
              <a:latin typeface="Arial" panose="020B0604020202020204" pitchFamily="34" charset="0"/>
              <a:cs typeface="Arial" panose="020B0604020202020204" pitchFamily="34" charset="0"/>
            </a:endParaRPr>
          </a:p>
          <a:p>
            <a:endParaRPr lang="en-US" sz="1100"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Times New Roman"/>
            </a:endParaRPr>
          </a:p>
        </p:txBody>
      </p:sp>
      <p:pic>
        <p:nvPicPr>
          <p:cNvPr id="5"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9147">
            <a:off x="12156371" y="9054516"/>
            <a:ext cx="16764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ts4.mm.bing.net/th?id=H.4552731030257731&amp;w=259&amp;h=181&amp;c=7&amp;rs=1&amp;pid=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20963" y="-750678"/>
            <a:ext cx="246697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ts4.mm.bing.net/th?id=H.4552731030257731&amp;w=259&amp;h=181&amp;c=7&amp;rs=1&amp;pid=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39964" y="6529768"/>
            <a:ext cx="1905000" cy="60959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342437" y="6637338"/>
            <a:ext cx="1804350" cy="1384995"/>
          </a:xfrm>
          <a:prstGeom prst="rect">
            <a:avLst/>
          </a:prstGeom>
          <a:gradFill>
            <a:gsLst>
              <a:gs pos="0">
                <a:schemeClr val="accent3">
                  <a:lumMod val="60000"/>
                  <a:lumOff val="40000"/>
                </a:schemeClr>
              </a:gs>
              <a:gs pos="53000">
                <a:srgbClr val="D4DEFF"/>
              </a:gs>
              <a:gs pos="83000">
                <a:srgbClr val="D4DEFF"/>
              </a:gs>
              <a:gs pos="100000">
                <a:srgbClr val="96AB94"/>
              </a:gs>
            </a:gsLst>
            <a:lin ang="5400000" scaled="0"/>
          </a:gradFill>
          <a:ln w="50800" cmpd="sng">
            <a:solidFill>
              <a:schemeClr val="tx1"/>
            </a:solidFill>
          </a:ln>
        </p:spPr>
        <p:txBody>
          <a:bodyPr wrap="square" rtlCol="0">
            <a:spAutoFit/>
          </a:bodyPr>
          <a:lstStyle/>
          <a:p>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pic>
        <p:nvPicPr>
          <p:cNvPr id="1032" name="Picture 8" descr="http://ts3.mm.bing.net/th?id=H.4607796803797814&amp;w=201&amp;h=188&amp;c=7&amp;rs=1&amp;pid=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55453" y="2676522"/>
            <a:ext cx="1951676" cy="6971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2162975" y="1042807"/>
            <a:ext cx="1379944" cy="7355860"/>
          </a:xfrm>
          <a:prstGeom prst="rect">
            <a:avLst/>
          </a:prstGeom>
          <a:gradFill>
            <a:gsLst>
              <a:gs pos="0">
                <a:srgbClr val="DDEBCF"/>
              </a:gs>
              <a:gs pos="50000">
                <a:srgbClr val="9CB86E"/>
              </a:gs>
              <a:gs pos="100000">
                <a:srgbClr val="156B13"/>
              </a:gs>
            </a:gsLst>
            <a:lin ang="5400000" scaled="0"/>
          </a:gradFill>
          <a:ln w="63500" cmpd="sng">
            <a:solidFill>
              <a:srgbClr val="00B050">
                <a:alpha val="88000"/>
              </a:srgbClr>
            </a:solidFill>
          </a:ln>
        </p:spPr>
        <p:txBody>
          <a:bodyPr wrap="square" rtlCol="0">
            <a:spAutoFit/>
          </a:bodyPr>
          <a:lstStyle/>
          <a:p>
            <a:r>
              <a:rPr lang="en-US" sz="1400" dirty="0">
                <a:latin typeface="Arial" panose="020B0604020202020204" pitchFamily="34" charset="0"/>
                <a:cs typeface="Arial" panose="020B0604020202020204" pitchFamily="34" charset="0"/>
              </a:rPr>
              <a:t>GALH Annual meeting 2019</a:t>
            </a: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The Gables Annual HOA Members Meeting was held as announced at The Stained Glass Pub in Elkridge with a successful turnout of 18 homes represented. Please view the minutes from our Annual Meeting, posted on our website under the “ Gables HOA” tab to read about our meeting.</a:t>
            </a: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The 2019 final financial report and 2020 budget can also be found on our website under the “Gables HOA” tab GALH Financial.</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Many thanks to all who attended the social and meeting!!!</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pic>
        <p:nvPicPr>
          <p:cNvPr id="23" name="Picture 2" descr="http://ts2.mm.bing.net/th?id=HN.608035247760736534&amp;w=175&amp;h=164&amp;c=7&amp;rs=1&amp;qlt=90&amp;o=4&amp;cb=10&amp;pid=1.7"/>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723805" y="1011350"/>
            <a:ext cx="622810" cy="583662"/>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4" descr="Image result for pictures of st patty"/>
          <p:cNvSpPr>
            <a:spLocks noChangeAspect="1" noChangeArrowheads="1"/>
          </p:cNvSpPr>
          <p:nvPr/>
        </p:nvSpPr>
        <p:spPr bwMode="auto">
          <a:xfrm>
            <a:off x="0" y="-136525"/>
            <a:ext cx="1276350" cy="1276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885237" y="997953"/>
            <a:ext cx="822380" cy="822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9870502" y="2673939"/>
            <a:ext cx="3388812" cy="1371599"/>
          </a:xfrm>
          <a:prstGeom prst="rect">
            <a:avLst/>
          </a:prstGeom>
          <a:noFill/>
          <a:ln>
            <a:solidFill>
              <a:srgbClr val="FF0000"/>
            </a:solidFill>
          </a:ln>
          <a:scene3d>
            <a:camera prst="orthographicFront"/>
            <a:lightRig rig="threePt" dir="t"/>
          </a:scene3d>
          <a:sp3d contourW="12700">
            <a:contourClr>
              <a:srgbClr val="C00000"/>
            </a:contourClr>
          </a:sp3d>
        </p:spPr>
        <p:txBody>
          <a:bodyPr wrap="square" rtlCol="0">
            <a:spAutoFit/>
          </a:bodyPr>
          <a:lstStyle/>
          <a:p>
            <a:endParaRPr lang="en-US" dirty="0"/>
          </a:p>
        </p:txBody>
      </p:sp>
      <p:pic>
        <p:nvPicPr>
          <p:cNvPr id="1034" name="Picture 6" descr="C:\Users\Brenda\AppData\Local\Microsoft\Windows\INetCache\IE\D9YCM0VK\258971456_7bdfa04de2_z[1].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369427" y="10376694"/>
            <a:ext cx="755087" cy="755087"/>
          </a:xfrm>
          <a:prstGeom prst="rect">
            <a:avLst/>
          </a:prstGeom>
          <a:noFill/>
          <a:extLst>
            <a:ext uri="{909E8E84-426E-40DD-AFC4-6F175D3DCCD1}">
              <a14:hiddenFill xmlns:a14="http://schemas.microsoft.com/office/drawing/2010/main">
                <a:solidFill>
                  <a:srgbClr val="FFFFFF"/>
                </a:solidFill>
              </a14:hiddenFill>
            </a:ext>
          </a:extLst>
        </p:spPr>
      </p:pic>
      <p:sp>
        <p:nvSpPr>
          <p:cNvPr id="1037" name="TextBox 1036"/>
          <p:cNvSpPr txBox="1"/>
          <p:nvPr/>
        </p:nvSpPr>
        <p:spPr>
          <a:xfrm>
            <a:off x="-3803477" y="9543743"/>
            <a:ext cx="3096578" cy="1200329"/>
          </a:xfrm>
          <a:prstGeom prst="rect">
            <a:avLst/>
          </a:prstGeom>
          <a:noFill/>
        </p:spPr>
        <p:txBody>
          <a:bodyPr wrap="square" rtlCol="0">
            <a:spAutoFit/>
          </a:bodyPr>
          <a:lstStyle/>
          <a:p>
            <a:r>
              <a:rPr lang="en-US" dirty="0"/>
              <a:t>School 5K Run</a:t>
            </a:r>
          </a:p>
          <a:p>
            <a:r>
              <a:rPr lang="en-US" dirty="0"/>
              <a:t>Waiting on info from Angela</a:t>
            </a:r>
          </a:p>
          <a:p>
            <a:endParaRPr lang="en-US" dirty="0"/>
          </a:p>
          <a:p>
            <a:r>
              <a:rPr lang="en-US" dirty="0"/>
              <a:t> </a:t>
            </a:r>
          </a:p>
        </p:txBody>
      </p:sp>
      <p:pic>
        <p:nvPicPr>
          <p:cNvPr id="29"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59042" y="9468454"/>
            <a:ext cx="450029" cy="755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p:cNvPicPr>
          <p:nvPr/>
        </p:nvPicPr>
        <p:blipFill>
          <a:blip r:embed="rId25"/>
          <a:stretch>
            <a:fillRect/>
          </a:stretch>
        </p:blipFill>
        <p:spPr>
          <a:xfrm>
            <a:off x="7521257" y="12130328"/>
            <a:ext cx="901029" cy="794971"/>
          </a:xfrm>
          <a:prstGeom prst="rect">
            <a:avLst/>
          </a:prstGeom>
        </p:spPr>
      </p:pic>
      <p:graphicFrame>
        <p:nvGraphicFramePr>
          <p:cNvPr id="1031" name="Diagram 1030"/>
          <p:cNvGraphicFramePr/>
          <p:nvPr>
            <p:extLst>
              <p:ext uri="{D42A27DB-BD31-4B8C-83A1-F6EECF244321}">
                <p14:modId xmlns:p14="http://schemas.microsoft.com/office/powerpoint/2010/main" val="3844794568"/>
              </p:ext>
            </p:extLst>
          </p:nvPr>
        </p:nvGraphicFramePr>
        <p:xfrm flipH="1">
          <a:off x="8123237" y="5463998"/>
          <a:ext cx="762000" cy="621227"/>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pic>
        <p:nvPicPr>
          <p:cNvPr id="1033" name="Picture 1032"/>
          <p:cNvPicPr>
            <a:picLocks noChangeAspect="1"/>
          </p:cNvPicPr>
          <p:nvPr/>
        </p:nvPicPr>
        <p:blipFill>
          <a:blip r:embed="rId31"/>
          <a:stretch>
            <a:fillRect/>
          </a:stretch>
        </p:blipFill>
        <p:spPr>
          <a:xfrm>
            <a:off x="8380228" y="2424864"/>
            <a:ext cx="873919" cy="737730"/>
          </a:xfrm>
          <a:prstGeom prst="rect">
            <a:avLst/>
          </a:prstGeom>
        </p:spPr>
      </p:pic>
      <p:graphicFrame>
        <p:nvGraphicFramePr>
          <p:cNvPr id="1035" name="Diagram 1034"/>
          <p:cNvGraphicFramePr/>
          <p:nvPr>
            <p:extLst>
              <p:ext uri="{D42A27DB-BD31-4B8C-83A1-F6EECF244321}">
                <p14:modId xmlns:p14="http://schemas.microsoft.com/office/powerpoint/2010/main" val="2133179456"/>
              </p:ext>
            </p:extLst>
          </p:nvPr>
        </p:nvGraphicFramePr>
        <p:xfrm>
          <a:off x="-61784" y="8114289"/>
          <a:ext cx="136063" cy="176529"/>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pic>
        <p:nvPicPr>
          <p:cNvPr id="1025" name="Picture 1024"/>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8086222" y="8290818"/>
            <a:ext cx="265614" cy="265614"/>
          </a:xfrm>
          <a:prstGeom prst="rect">
            <a:avLst/>
          </a:prstGeom>
        </p:spPr>
      </p:pic>
      <p:sp>
        <p:nvSpPr>
          <p:cNvPr id="17" name="TextBox 16"/>
          <p:cNvSpPr txBox="1"/>
          <p:nvPr/>
        </p:nvSpPr>
        <p:spPr>
          <a:xfrm>
            <a:off x="9034289" y="8966351"/>
            <a:ext cx="3379031" cy="2123658"/>
          </a:xfrm>
          <a:prstGeom prst="rect">
            <a:avLst/>
          </a:prstGeom>
          <a:noFill/>
        </p:spPr>
        <p:txBody>
          <a:bodyPr wrap="square" rtlCol="0">
            <a:spAutoFit/>
          </a:bodyPr>
          <a:lstStyle/>
          <a:p>
            <a:endParaRPr lang="en-US" sz="1200" b="1" dirty="0"/>
          </a:p>
          <a:p>
            <a:endParaRPr lang="en-US" sz="1200" b="1" dirty="0"/>
          </a:p>
          <a:p>
            <a:endParaRPr lang="en-US" sz="1200" b="1" dirty="0"/>
          </a:p>
          <a:p>
            <a:endParaRPr lang="en-US" sz="1200" b="1" dirty="0"/>
          </a:p>
          <a:p>
            <a:endParaRPr lang="en-US" sz="1200" b="1" dirty="0"/>
          </a:p>
          <a:p>
            <a:r>
              <a:rPr lang="en-US" sz="1200" b="1" dirty="0"/>
              <a:t>If anyone would like to host our Annual Spring Egg Hunt, please Email the Board at:</a:t>
            </a:r>
          </a:p>
          <a:p>
            <a:r>
              <a:rPr lang="en-US" sz="1200" b="1" dirty="0">
                <a:hlinkClick r:id="rId4"/>
              </a:rPr>
              <a:t>gablesboard@thegablesinfo.com</a:t>
            </a:r>
            <a:br>
              <a:rPr lang="en-US" sz="1200" b="1" dirty="0"/>
            </a:br>
            <a:endParaRPr lang="en-US" dirty="0"/>
          </a:p>
          <a:p>
            <a:endParaRPr lang="en-US" dirty="0"/>
          </a:p>
        </p:txBody>
      </p:sp>
      <p:pic>
        <p:nvPicPr>
          <p:cNvPr id="1040" name="Picture 1039">
            <a:extLst>
              <a:ext uri="{FF2B5EF4-FFF2-40B4-BE49-F238E27FC236}">
                <a16:creationId xmlns:a16="http://schemas.microsoft.com/office/drawing/2014/main" id="{A489BB00-7EC9-4607-A022-FF1E2509B325}"/>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484272" y="4652677"/>
            <a:ext cx="799761" cy="605727"/>
          </a:xfrm>
          <a:prstGeom prst="rect">
            <a:avLst/>
          </a:prstGeom>
        </p:spPr>
      </p:pic>
      <p:pic>
        <p:nvPicPr>
          <p:cNvPr id="1036" name="Picture 1035"/>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2021773" y="4892171"/>
            <a:ext cx="812094" cy="979751"/>
          </a:xfrm>
          <a:prstGeom prst="rect">
            <a:avLst/>
          </a:prstGeom>
        </p:spPr>
      </p:pic>
      <p:pic>
        <p:nvPicPr>
          <p:cNvPr id="1042" name="Picture 1041">
            <a:extLst>
              <a:ext uri="{FF2B5EF4-FFF2-40B4-BE49-F238E27FC236}">
                <a16:creationId xmlns:a16="http://schemas.microsoft.com/office/drawing/2014/main" id="{5F3B72DD-2946-4CC5-8778-D10A3BEC632D}"/>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1607682" y="-833087"/>
            <a:ext cx="1931738" cy="806500"/>
          </a:xfrm>
          <a:prstGeom prst="rect">
            <a:avLst/>
          </a:prstGeom>
        </p:spPr>
      </p:pic>
      <p:sp>
        <p:nvSpPr>
          <p:cNvPr id="1043" name="TextBox 1042">
            <a:extLst>
              <a:ext uri="{FF2B5EF4-FFF2-40B4-BE49-F238E27FC236}">
                <a16:creationId xmlns:a16="http://schemas.microsoft.com/office/drawing/2014/main" id="{3B57D0D4-5220-4A95-9E1E-74CACEDB614F}"/>
              </a:ext>
            </a:extLst>
          </p:cNvPr>
          <p:cNvSpPr txBox="1"/>
          <p:nvPr/>
        </p:nvSpPr>
        <p:spPr>
          <a:xfrm>
            <a:off x="-3008375" y="6000041"/>
            <a:ext cx="1839382" cy="276999"/>
          </a:xfrm>
          <a:prstGeom prst="rect">
            <a:avLst/>
          </a:prstGeom>
          <a:noFill/>
        </p:spPr>
        <p:txBody>
          <a:bodyPr wrap="square" rtlCol="0">
            <a:spAutoFit/>
          </a:bodyPr>
          <a:lstStyle/>
          <a:p>
            <a:r>
              <a:rPr lang="en-US" sz="1200" b="1" dirty="0"/>
              <a:t>Architectural Committee</a:t>
            </a:r>
          </a:p>
        </p:txBody>
      </p:sp>
      <p:pic>
        <p:nvPicPr>
          <p:cNvPr id="1045" name="Picture 1044">
            <a:extLst>
              <a:ext uri="{FF2B5EF4-FFF2-40B4-BE49-F238E27FC236}">
                <a16:creationId xmlns:a16="http://schemas.microsoft.com/office/drawing/2014/main" id="{904DF537-B27B-4BFF-BAC3-FF24764D48FC}"/>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5662249" y="9350339"/>
            <a:ext cx="751729" cy="677841"/>
          </a:xfrm>
          <a:prstGeom prst="rect">
            <a:avLst/>
          </a:prstGeom>
        </p:spPr>
      </p:pic>
      <p:sp>
        <p:nvSpPr>
          <p:cNvPr id="1046" name="TextBox 1045">
            <a:extLst>
              <a:ext uri="{FF2B5EF4-FFF2-40B4-BE49-F238E27FC236}">
                <a16:creationId xmlns:a16="http://schemas.microsoft.com/office/drawing/2014/main" id="{E13C8962-1C07-4CEC-980A-2D4931EDF827}"/>
              </a:ext>
            </a:extLst>
          </p:cNvPr>
          <p:cNvSpPr txBox="1"/>
          <p:nvPr/>
        </p:nvSpPr>
        <p:spPr>
          <a:xfrm>
            <a:off x="-1853549" y="4652130"/>
            <a:ext cx="1674923"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GALH Board</a:t>
            </a:r>
            <a:br>
              <a:rPr lang="en-US" sz="1200" b="1" dirty="0">
                <a:latin typeface="Arial" panose="020B0604020202020204" pitchFamily="34" charset="0"/>
                <a:cs typeface="Arial" panose="020B0604020202020204" pitchFamily="34" charset="0"/>
              </a:rPr>
            </a:br>
            <a:endParaRPr lang="en-US" sz="1200" b="1" dirty="0">
              <a:latin typeface="Arial" panose="020B0604020202020204" pitchFamily="34" charset="0"/>
              <a:cs typeface="Arial" panose="020B0604020202020204" pitchFamily="34" charset="0"/>
            </a:endParaRPr>
          </a:p>
        </p:txBody>
      </p:sp>
      <p:pic>
        <p:nvPicPr>
          <p:cNvPr id="1048" name="Picture 1047">
            <a:extLst>
              <a:ext uri="{FF2B5EF4-FFF2-40B4-BE49-F238E27FC236}">
                <a16:creationId xmlns:a16="http://schemas.microsoft.com/office/drawing/2014/main" id="{12EE91A4-F8E7-4E5A-80C2-C2109D350F8B}"/>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448414" y="4916285"/>
            <a:ext cx="1204339" cy="771540"/>
          </a:xfrm>
          <a:prstGeom prst="rect">
            <a:avLst/>
          </a:prstGeom>
        </p:spPr>
      </p:pic>
      <p:sp>
        <p:nvSpPr>
          <p:cNvPr id="1049" name="TextBox 1048">
            <a:extLst>
              <a:ext uri="{FF2B5EF4-FFF2-40B4-BE49-F238E27FC236}">
                <a16:creationId xmlns:a16="http://schemas.microsoft.com/office/drawing/2014/main" id="{6F41E565-303E-4AEB-8984-985B9B8B1284}"/>
              </a:ext>
            </a:extLst>
          </p:cNvPr>
          <p:cNvSpPr txBox="1"/>
          <p:nvPr/>
        </p:nvSpPr>
        <p:spPr>
          <a:xfrm>
            <a:off x="-2279113" y="7180716"/>
            <a:ext cx="2188228" cy="338554"/>
          </a:xfrm>
          <a:prstGeom prst="rect">
            <a:avLst/>
          </a:prstGeom>
          <a:noFill/>
        </p:spPr>
        <p:txBody>
          <a:bodyPr wrap="none" rtlCol="0">
            <a:spAutoFit/>
          </a:bodyPr>
          <a:lstStyle/>
          <a:p>
            <a:r>
              <a:rPr lang="en-US" sz="1600" b="1" u="sng" dirty="0"/>
              <a:t>Ann</a:t>
            </a:r>
            <a:r>
              <a:rPr lang="en-US" sz="1600" b="1" i="1" u="sng" dirty="0"/>
              <a:t>ua</a:t>
            </a:r>
            <a:r>
              <a:rPr lang="en-US" sz="1600" b="1" u="sng" dirty="0"/>
              <a:t>l Spring </a:t>
            </a:r>
            <a:r>
              <a:rPr lang="en-US" sz="1600" b="1" dirty="0"/>
              <a:t>Egg Hunt</a:t>
            </a:r>
          </a:p>
        </p:txBody>
      </p:sp>
      <p:sp>
        <p:nvSpPr>
          <p:cNvPr id="1050" name="TextBox 1049">
            <a:extLst>
              <a:ext uri="{FF2B5EF4-FFF2-40B4-BE49-F238E27FC236}">
                <a16:creationId xmlns:a16="http://schemas.microsoft.com/office/drawing/2014/main" id="{52D69F8B-7E02-4698-B5B6-D35EA560672C}"/>
              </a:ext>
            </a:extLst>
          </p:cNvPr>
          <p:cNvSpPr txBox="1"/>
          <p:nvPr/>
        </p:nvSpPr>
        <p:spPr>
          <a:xfrm>
            <a:off x="8319249" y="8379170"/>
            <a:ext cx="3518822" cy="1446550"/>
          </a:xfrm>
          <a:prstGeom prst="rect">
            <a:avLst/>
          </a:prstGeom>
          <a:solidFill>
            <a:srgbClr val="00B050">
              <a:alpha val="52157"/>
            </a:srgbClr>
          </a:solidFill>
          <a:ln w="57150">
            <a:solidFill>
              <a:schemeClr val="accent6">
                <a:lumMod val="75000"/>
              </a:schemeClr>
            </a:solidFill>
          </a:ln>
        </p:spPr>
        <p:txBody>
          <a:bodyPr wrap="square" rtlCol="0">
            <a:spAutoFit/>
          </a:bodyPr>
          <a:lstStyle/>
          <a:p>
            <a:endParaRPr lang="en-US" sz="1100" b="1" dirty="0">
              <a:latin typeface="Arial" panose="020B0604020202020204" pitchFamily="34" charset="0"/>
              <a:cs typeface="Arial" panose="020B0604020202020204" pitchFamily="34" charset="0"/>
            </a:endParaRPr>
          </a:p>
          <a:p>
            <a:endParaRPr lang="en-US" sz="1100" b="1" dirty="0">
              <a:latin typeface="Arial" panose="020B0604020202020204" pitchFamily="34" charset="0"/>
              <a:cs typeface="Arial" panose="020B0604020202020204" pitchFamily="34" charset="0"/>
            </a:endParaRP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Annual Members Zoom Meeting- December 7, 2021 at Stained glass Pub</a:t>
            </a:r>
            <a:br>
              <a:rPr lang="en-US" sz="1100" b="1" dirty="0">
                <a:latin typeface="Arial" panose="020B0604020202020204" pitchFamily="34" charset="0"/>
                <a:cs typeface="Arial" panose="020B0604020202020204" pitchFamily="34" charset="0"/>
              </a:rPr>
            </a:br>
            <a:r>
              <a:rPr lang="en-US" sz="1100" b="1" dirty="0">
                <a:latin typeface="Arial" panose="020B0604020202020204" pitchFamily="34" charset="0"/>
                <a:cs typeface="Arial" panose="020B0604020202020204" pitchFamily="34" charset="0"/>
              </a:rPr>
              <a:t>Next Quarterly Board  Meeting- January 10, 2022 Next Architectural Meeting- March 15, 2022</a:t>
            </a:r>
            <a:br>
              <a:rPr lang="en-US" sz="1100" b="1" dirty="0">
                <a:latin typeface="Arial" panose="020B0604020202020204" pitchFamily="34" charset="0"/>
                <a:cs typeface="Arial" panose="020B0604020202020204" pitchFamily="34" charset="0"/>
              </a:rPr>
            </a:br>
            <a:endParaRPr lang="en-US" sz="1100" b="1" dirty="0">
              <a:effectLst/>
              <a:latin typeface="Arial" panose="020B0604020202020204" pitchFamily="34" charset="0"/>
              <a:cs typeface="Arial" panose="020B0604020202020204" pitchFamily="34" charset="0"/>
            </a:endParaRPr>
          </a:p>
        </p:txBody>
      </p:sp>
      <p:pic>
        <p:nvPicPr>
          <p:cNvPr id="1052" name="Picture 1051">
            <a:extLst>
              <a:ext uri="{FF2B5EF4-FFF2-40B4-BE49-F238E27FC236}">
                <a16:creationId xmlns:a16="http://schemas.microsoft.com/office/drawing/2014/main" id="{048D57BC-A7C6-4459-B70F-6C3C3A194880}"/>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3663255" y="7432297"/>
            <a:ext cx="2176323" cy="829676"/>
          </a:xfrm>
          <a:prstGeom prst="rect">
            <a:avLst/>
          </a:prstGeom>
        </p:spPr>
      </p:pic>
      <p:pic>
        <p:nvPicPr>
          <p:cNvPr id="1054" name="Picture 1053">
            <a:extLst>
              <a:ext uri="{FF2B5EF4-FFF2-40B4-BE49-F238E27FC236}">
                <a16:creationId xmlns:a16="http://schemas.microsoft.com/office/drawing/2014/main" id="{61AF26AA-13F9-464C-8105-575B0D47834E}"/>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3981702" y="452815"/>
            <a:ext cx="1158841" cy="694569"/>
          </a:xfrm>
          <a:prstGeom prst="rect">
            <a:avLst/>
          </a:prstGeom>
        </p:spPr>
      </p:pic>
      <p:pic>
        <p:nvPicPr>
          <p:cNvPr id="1056" name="Picture 1055">
            <a:extLst>
              <a:ext uri="{FF2B5EF4-FFF2-40B4-BE49-F238E27FC236}">
                <a16:creationId xmlns:a16="http://schemas.microsoft.com/office/drawing/2014/main" id="{CC2A5DA2-210E-40F6-BB18-52DAD04263E3}"/>
              </a:ext>
            </a:extLst>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9438308" y="3300724"/>
            <a:ext cx="611771" cy="871905"/>
          </a:xfrm>
          <a:prstGeom prst="rect">
            <a:avLst/>
          </a:prstGeom>
        </p:spPr>
      </p:pic>
      <p:sp>
        <p:nvSpPr>
          <p:cNvPr id="1058" name="TextBox 1057">
            <a:extLst>
              <a:ext uri="{FF2B5EF4-FFF2-40B4-BE49-F238E27FC236}">
                <a16:creationId xmlns:a16="http://schemas.microsoft.com/office/drawing/2014/main" id="{01036536-8254-4BBA-B41F-C7EEA80CA1BD}"/>
              </a:ext>
            </a:extLst>
          </p:cNvPr>
          <p:cNvSpPr txBox="1"/>
          <p:nvPr/>
        </p:nvSpPr>
        <p:spPr>
          <a:xfrm>
            <a:off x="7666036" y="7540959"/>
            <a:ext cx="2252540"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Annual Spring Egg Hunt</a:t>
            </a:r>
          </a:p>
        </p:txBody>
      </p:sp>
      <p:sp>
        <p:nvSpPr>
          <p:cNvPr id="1038" name="TextBox 1037">
            <a:extLst>
              <a:ext uri="{FF2B5EF4-FFF2-40B4-BE49-F238E27FC236}">
                <a16:creationId xmlns:a16="http://schemas.microsoft.com/office/drawing/2014/main" id="{55E5150A-AADA-414D-A3DA-8F6A8A1CADA7}"/>
              </a:ext>
            </a:extLst>
          </p:cNvPr>
          <p:cNvSpPr txBox="1"/>
          <p:nvPr/>
        </p:nvSpPr>
        <p:spPr>
          <a:xfrm flipH="1">
            <a:off x="10774790" y="3646645"/>
            <a:ext cx="2379063" cy="2723823"/>
          </a:xfrm>
          <a:prstGeom prst="rect">
            <a:avLst/>
          </a:prstGeom>
          <a:solidFill>
            <a:srgbClr val="92D050"/>
          </a:solidFill>
          <a:ln>
            <a:solidFill>
              <a:srgbClr val="FFFF00"/>
            </a:solidFill>
          </a:ln>
        </p:spPr>
        <p:txBody>
          <a:bodyPr wrap="square" rtlCol="0">
            <a:spAutoFit/>
          </a:bodyPr>
          <a:lstStyle/>
          <a:p>
            <a:r>
              <a:rPr lang="en-US" sz="1400" b="1" dirty="0">
                <a:latin typeface="Arial" panose="020B0604020202020204" pitchFamily="34" charset="0"/>
                <a:cs typeface="Arial" panose="020B0604020202020204" pitchFamily="34" charset="0"/>
              </a:rPr>
              <a:t>Say Hello to our Welcoming Committee</a:t>
            </a:r>
          </a:p>
          <a:p>
            <a:r>
              <a:rPr lang="en-US" sz="1100" dirty="0">
                <a:latin typeface="Arial" panose="020B0604020202020204" pitchFamily="34" charset="0"/>
                <a:cs typeface="Arial" panose="020B0604020202020204" pitchFamily="34" charset="0"/>
              </a:rPr>
              <a:t>During our Annual Meeting the Board asked for volunteers to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be part of our welcoming committee to welcome new neighbors</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and give them information regarding our community. </a:t>
            </a:r>
            <a:br>
              <a:rPr lang="en-US" sz="1100" dirty="0">
                <a:latin typeface="Arial" panose="020B0604020202020204" pitchFamily="34" charset="0"/>
                <a:cs typeface="Arial" panose="020B0604020202020204" pitchFamily="34" charset="0"/>
              </a:rPr>
            </a:br>
            <a:r>
              <a:rPr lang="en-US" sz="1100" b="1" dirty="0">
                <a:latin typeface="Arial" panose="020B0604020202020204" pitchFamily="34" charset="0"/>
                <a:cs typeface="Arial" panose="020B0604020202020204" pitchFamily="34" charset="0"/>
              </a:rPr>
              <a:t>The members are:</a:t>
            </a:r>
          </a:p>
          <a:p>
            <a:r>
              <a:rPr lang="en-US" sz="1100" dirty="0">
                <a:latin typeface="Arial" panose="020B0604020202020204" pitchFamily="34" charset="0"/>
                <a:cs typeface="Arial" panose="020B0604020202020204" pitchFamily="34" charset="0"/>
              </a:rPr>
              <a:t>Elizabeth Culbertson</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Susan Lavin</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Chris Matney</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Angela Shiplet</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Laurie Tarsia</a:t>
            </a:r>
          </a:p>
        </p:txBody>
      </p:sp>
      <p:pic>
        <p:nvPicPr>
          <p:cNvPr id="1041" name="Picture 1040">
            <a:extLst>
              <a:ext uri="{FF2B5EF4-FFF2-40B4-BE49-F238E27FC236}">
                <a16:creationId xmlns:a16="http://schemas.microsoft.com/office/drawing/2014/main" id="{C745D99D-3281-4AE9-A319-4F2B82964AA9}"/>
              </a:ext>
            </a:extLst>
          </p:cNvPr>
          <p:cNvPicPr>
            <a:picLocks noChangeAspect="1"/>
          </p:cNvPicPr>
          <p:nvPr/>
        </p:nvPicPr>
        <p:blipFill>
          <a:blip r:embed="rId46"/>
          <a:stretch>
            <a:fillRect/>
          </a:stretch>
        </p:blipFill>
        <p:spPr>
          <a:xfrm>
            <a:off x="-2962404" y="3333463"/>
            <a:ext cx="1969718" cy="711128"/>
          </a:xfrm>
          <a:prstGeom prst="rect">
            <a:avLst/>
          </a:prstGeom>
        </p:spPr>
      </p:pic>
      <p:pic>
        <p:nvPicPr>
          <p:cNvPr id="2052" name="Picture 4">
            <a:extLst>
              <a:ext uri="{FF2B5EF4-FFF2-40B4-BE49-F238E27FC236}">
                <a16:creationId xmlns:a16="http://schemas.microsoft.com/office/drawing/2014/main" id="{63AF6650-7080-4DA4-82C3-E551F1ADCE42}"/>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10139811" y="1746617"/>
            <a:ext cx="1172646" cy="995113"/>
          </a:xfrm>
          <a:prstGeom prst="rect">
            <a:avLst/>
          </a:prstGeom>
          <a:noFill/>
          <a:extLst>
            <a:ext uri="{909E8E84-426E-40DD-AFC4-6F175D3DCCD1}">
              <a14:hiddenFill xmlns:a14="http://schemas.microsoft.com/office/drawing/2010/main">
                <a:solidFill>
                  <a:srgbClr val="FFFFFF"/>
                </a:solidFill>
              </a14:hiddenFill>
            </a:ext>
          </a:extLst>
        </p:spPr>
      </p:pic>
      <p:sp>
        <p:nvSpPr>
          <p:cNvPr id="2048" name="TextBox 2047">
            <a:extLst>
              <a:ext uri="{FF2B5EF4-FFF2-40B4-BE49-F238E27FC236}">
                <a16:creationId xmlns:a16="http://schemas.microsoft.com/office/drawing/2014/main" id="{04643633-9497-4939-8D04-1209E8DFAE08}"/>
              </a:ext>
            </a:extLst>
          </p:cNvPr>
          <p:cNvSpPr txBox="1"/>
          <p:nvPr/>
        </p:nvSpPr>
        <p:spPr>
          <a:xfrm>
            <a:off x="-5873921" y="960213"/>
            <a:ext cx="2583912" cy="1754326"/>
          </a:xfrm>
          <a:prstGeom prst="rect">
            <a:avLst/>
          </a:prstGeom>
          <a:noFill/>
        </p:spPr>
        <p:txBody>
          <a:bodyPr wrap="none" rtlCol="0">
            <a:spAutoFit/>
          </a:bodyPr>
          <a:lstStyle/>
          <a:p>
            <a:br>
              <a:rPr lang="en-US" sz="1200" b="1" dirty="0">
                <a:solidFill>
                  <a:srgbClr val="00B050"/>
                </a:solidFill>
                <a:latin typeface="Arial" panose="020B0604020202020204" pitchFamily="34" charset="0"/>
                <a:cs typeface="Arial" panose="020B0604020202020204" pitchFamily="34" charset="0"/>
              </a:rPr>
            </a:br>
            <a:r>
              <a:rPr lang="en-US" sz="1200" dirty="0">
                <a:latin typeface="Arial" pitchFamily="34" charset="0"/>
              </a:rPr>
              <a:t>President-  Brenda Schweiger</a:t>
            </a:r>
          </a:p>
          <a:p>
            <a:r>
              <a:rPr lang="en-US" sz="1200" dirty="0">
                <a:latin typeface="Arial" pitchFamily="34" charset="0"/>
              </a:rPr>
              <a:t>Vice President- Mike Wolek</a:t>
            </a:r>
          </a:p>
          <a:p>
            <a:r>
              <a:rPr lang="en-US" sz="1200" dirty="0">
                <a:latin typeface="Arial" pitchFamily="34" charset="0"/>
              </a:rPr>
              <a:t>Treasurer-   Bev Johnson</a:t>
            </a:r>
          </a:p>
          <a:p>
            <a:r>
              <a:rPr lang="en-US" sz="1200" dirty="0">
                <a:latin typeface="Arial" pitchFamily="34" charset="0"/>
              </a:rPr>
              <a:t>Secretary-  Angela Shiplet</a:t>
            </a:r>
          </a:p>
          <a:p>
            <a:r>
              <a:rPr lang="en-US" sz="1200" dirty="0">
                <a:latin typeface="Arial" pitchFamily="34" charset="0"/>
              </a:rPr>
              <a:t>Member at Large (1) John Fritz</a:t>
            </a:r>
          </a:p>
          <a:p>
            <a:r>
              <a:rPr lang="en-US" sz="1200" dirty="0">
                <a:latin typeface="Arial" pitchFamily="34" charset="0"/>
              </a:rPr>
              <a:t>Member at Large (2) Ashley Gerrity</a:t>
            </a:r>
            <a:br>
              <a:rPr lang="en-US" sz="1200" dirty="0">
                <a:latin typeface="Arial" pitchFamily="34" charset="0"/>
              </a:rPr>
            </a:br>
            <a:r>
              <a:rPr lang="en-US" sz="1200" dirty="0">
                <a:latin typeface="Arial" pitchFamily="34" charset="0"/>
              </a:rPr>
              <a:t>Member at Large (3) Zach Zentz</a:t>
            </a:r>
            <a:br>
              <a:rPr lang="en-US" sz="1200" dirty="0">
                <a:latin typeface="Arial" pitchFamily="34" charset="0"/>
              </a:rPr>
            </a:br>
            <a:r>
              <a:rPr lang="en-US" sz="1200" dirty="0">
                <a:latin typeface="Arial" pitchFamily="34" charset="0"/>
              </a:rPr>
              <a:t>Webmaster- Brenda Schweiger</a:t>
            </a:r>
            <a:endParaRPr lang="en-US" sz="1200" b="1" dirty="0">
              <a:solidFill>
                <a:srgbClr val="00B050"/>
              </a:solidFill>
              <a:latin typeface="Arial" panose="020B0604020202020204" pitchFamily="34" charset="0"/>
              <a:cs typeface="Arial" panose="020B0604020202020204" pitchFamily="34" charset="0"/>
            </a:endParaRPr>
          </a:p>
        </p:txBody>
      </p:sp>
      <p:pic>
        <p:nvPicPr>
          <p:cNvPr id="2050" name="Picture 2049">
            <a:extLst>
              <a:ext uri="{FF2B5EF4-FFF2-40B4-BE49-F238E27FC236}">
                <a16:creationId xmlns:a16="http://schemas.microsoft.com/office/drawing/2014/main" id="{26DE833E-00F7-4A08-9133-CFE79382AF2A}"/>
              </a:ext>
            </a:extLst>
          </p:cNvPr>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6151957" y="-48491"/>
            <a:ext cx="1517650" cy="754521"/>
          </a:xfrm>
          <a:prstGeom prst="rect">
            <a:avLst/>
          </a:prstGeom>
        </p:spPr>
      </p:pic>
      <p:pic>
        <p:nvPicPr>
          <p:cNvPr id="2055" name="Picture 2054">
            <a:extLst>
              <a:ext uri="{FF2B5EF4-FFF2-40B4-BE49-F238E27FC236}">
                <a16:creationId xmlns:a16="http://schemas.microsoft.com/office/drawing/2014/main" id="{26BB0DA9-BBB5-44EF-A99A-0859BE65B02C}"/>
              </a:ext>
            </a:extLst>
          </p:cNvPr>
          <p:cNvPicPr>
            <a:picLocks noChangeAspect="1"/>
          </p:cNvPicPr>
          <p:nvPr/>
        </p:nvPicPr>
        <p:blipFill>
          <a:blip r:embed="rId49"/>
          <a:stretch>
            <a:fillRect/>
          </a:stretch>
        </p:blipFill>
        <p:spPr>
          <a:xfrm>
            <a:off x="8509339" y="1218236"/>
            <a:ext cx="2372880" cy="2928022"/>
          </a:xfrm>
          <a:prstGeom prst="rect">
            <a:avLst/>
          </a:prstGeom>
        </p:spPr>
      </p:pic>
      <p:pic>
        <p:nvPicPr>
          <p:cNvPr id="2058" name="Picture 2057">
            <a:extLst>
              <a:ext uri="{FF2B5EF4-FFF2-40B4-BE49-F238E27FC236}">
                <a16:creationId xmlns:a16="http://schemas.microsoft.com/office/drawing/2014/main" id="{1D630BD6-4134-4026-8B3B-9C434C9871C3}"/>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10951384" y="74133"/>
            <a:ext cx="1984533" cy="1596681"/>
          </a:xfrm>
          <a:prstGeom prst="rect">
            <a:avLst/>
          </a:prstGeom>
        </p:spPr>
      </p:pic>
      <p:sp>
        <p:nvSpPr>
          <p:cNvPr id="2059" name="TextBox 2058">
            <a:extLst>
              <a:ext uri="{FF2B5EF4-FFF2-40B4-BE49-F238E27FC236}">
                <a16:creationId xmlns:a16="http://schemas.microsoft.com/office/drawing/2014/main" id="{1295CD74-FED9-421A-8A24-61506ED662BF}"/>
              </a:ext>
            </a:extLst>
          </p:cNvPr>
          <p:cNvSpPr txBox="1"/>
          <p:nvPr/>
        </p:nvSpPr>
        <p:spPr>
          <a:xfrm>
            <a:off x="-4215590" y="1952067"/>
            <a:ext cx="3789276" cy="830997"/>
          </a:xfrm>
          <a:prstGeom prst="rect">
            <a:avLst/>
          </a:prstGeom>
          <a:solidFill>
            <a:srgbClr val="FF66CC"/>
          </a:solidFill>
          <a:ln w="38100">
            <a:solidFill>
              <a:srgbClr val="7030A0"/>
            </a:solidFill>
          </a:ln>
        </p:spPr>
        <p:txBody>
          <a:bodyPr wrap="square" rtlCol="0">
            <a:spAutoFit/>
          </a:bodyPr>
          <a:lstStyle/>
          <a:p>
            <a:r>
              <a:rPr lang="en-US" sz="1200" dirty="0">
                <a:latin typeface="Arial" panose="020B0604020202020204" pitchFamily="34" charset="0"/>
                <a:cs typeface="Arial" panose="020B0604020202020204" pitchFamily="34" charset="0"/>
              </a:rPr>
              <a:t>Many thanks to the neighbors who participated</a:t>
            </a:r>
          </a:p>
          <a:p>
            <a:r>
              <a:rPr lang="en-US" sz="1200" dirty="0">
                <a:latin typeface="Arial" panose="020B0604020202020204" pitchFamily="34" charset="0"/>
                <a:cs typeface="Arial" panose="020B0604020202020204" pitchFamily="34" charset="0"/>
              </a:rPr>
              <a:t>In the Spring Egg Hunt this year. Our neighbors were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very creative with their designs</a:t>
            </a:r>
          </a:p>
          <a:p>
            <a:endParaRPr lang="en-US" sz="1200" dirty="0">
              <a:latin typeface="Arial" panose="020B0604020202020204" pitchFamily="34" charset="0"/>
              <a:cs typeface="Arial" panose="020B0604020202020204" pitchFamily="34" charset="0"/>
            </a:endParaRPr>
          </a:p>
        </p:txBody>
      </p:sp>
      <p:sp>
        <p:nvSpPr>
          <p:cNvPr id="2049" name="TextBox 2048">
            <a:extLst>
              <a:ext uri="{FF2B5EF4-FFF2-40B4-BE49-F238E27FC236}">
                <a16:creationId xmlns:a16="http://schemas.microsoft.com/office/drawing/2014/main" id="{B6F8ED87-F2BB-4B46-833B-2B207B169AA5}"/>
              </a:ext>
            </a:extLst>
          </p:cNvPr>
          <p:cNvSpPr txBox="1"/>
          <p:nvPr/>
        </p:nvSpPr>
        <p:spPr>
          <a:xfrm>
            <a:off x="7454899" y="1693573"/>
            <a:ext cx="2778902" cy="369332"/>
          </a:xfrm>
          <a:prstGeom prst="rect">
            <a:avLst/>
          </a:prstGeom>
          <a:noFill/>
        </p:spPr>
        <p:txBody>
          <a:bodyPr wrap="none" rtlCol="0">
            <a:spAutoFit/>
          </a:bodyPr>
          <a:lstStyle/>
          <a:p>
            <a:r>
              <a:rPr lang="en-US" dirty="0"/>
              <a:t>Letter From the Board 2020</a:t>
            </a:r>
          </a:p>
        </p:txBody>
      </p:sp>
      <p:pic>
        <p:nvPicPr>
          <p:cNvPr id="70" name="Picture 69">
            <a:extLst>
              <a:ext uri="{FF2B5EF4-FFF2-40B4-BE49-F238E27FC236}">
                <a16:creationId xmlns:a16="http://schemas.microsoft.com/office/drawing/2014/main" id="{1E399497-372B-41DD-9C89-FB78E1E408D4}"/>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2320602" y="5958235"/>
            <a:ext cx="1204339" cy="771540"/>
          </a:xfrm>
          <a:prstGeom prst="rect">
            <a:avLst/>
          </a:prstGeom>
        </p:spPr>
      </p:pic>
      <p:sp>
        <p:nvSpPr>
          <p:cNvPr id="2051" name="TextBox 2050">
            <a:extLst>
              <a:ext uri="{FF2B5EF4-FFF2-40B4-BE49-F238E27FC236}">
                <a16:creationId xmlns:a16="http://schemas.microsoft.com/office/drawing/2014/main" id="{AFB631A2-29B1-4A4C-8B15-69BC8842DFA3}"/>
              </a:ext>
            </a:extLst>
          </p:cNvPr>
          <p:cNvSpPr txBox="1"/>
          <p:nvPr/>
        </p:nvSpPr>
        <p:spPr>
          <a:xfrm>
            <a:off x="-5658148" y="4382061"/>
            <a:ext cx="1933543" cy="830997"/>
          </a:xfrm>
          <a:prstGeom prst="rect">
            <a:avLst/>
          </a:prstGeom>
          <a:solidFill>
            <a:srgbClr val="FFFF00"/>
          </a:solidFill>
          <a:ln w="38100">
            <a:solidFill>
              <a:schemeClr val="tx1"/>
            </a:solidFill>
          </a:ln>
        </p:spPr>
        <p:txBody>
          <a:bodyPr wrap="none" rtlCol="0">
            <a:spAutoFit/>
          </a:bodyPr>
          <a:lstStyle/>
          <a:p>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New Neighbors:</a:t>
            </a:r>
          </a:p>
          <a:p>
            <a:r>
              <a:rPr lang="en-US" sz="1200" dirty="0">
                <a:latin typeface="Arial" panose="020B0604020202020204" pitchFamily="34" charset="0"/>
                <a:cs typeface="Arial" panose="020B0604020202020204" pitchFamily="34" charset="0"/>
              </a:rPr>
              <a:t>Jennie and </a:t>
            </a:r>
            <a:r>
              <a:rPr lang="en-US" sz="1200" dirty="0" err="1">
                <a:latin typeface="Arial" panose="020B0604020202020204" pitchFamily="34" charset="0"/>
                <a:cs typeface="Arial" panose="020B0604020202020204" pitchFamily="34" charset="0"/>
              </a:rPr>
              <a:t>Bymy</a:t>
            </a:r>
            <a:r>
              <a:rPr lang="en-US" sz="1200" dirty="0">
                <a:latin typeface="Arial" panose="020B0604020202020204" pitchFamily="34" charset="0"/>
                <a:cs typeface="Arial" panose="020B0604020202020204" pitchFamily="34" charset="0"/>
              </a:rPr>
              <a:t> Park on</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Summer Home Terrace</a:t>
            </a:r>
          </a:p>
        </p:txBody>
      </p:sp>
      <p:pic>
        <p:nvPicPr>
          <p:cNvPr id="2054" name="Picture 2053">
            <a:extLst>
              <a:ext uri="{FF2B5EF4-FFF2-40B4-BE49-F238E27FC236}">
                <a16:creationId xmlns:a16="http://schemas.microsoft.com/office/drawing/2014/main" id="{7A712B93-9751-45BF-B4AB-16CA022875FC}"/>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5687046" y="3225754"/>
            <a:ext cx="1543793" cy="456701"/>
          </a:xfrm>
          <a:prstGeom prst="rect">
            <a:avLst/>
          </a:prstGeom>
        </p:spPr>
      </p:pic>
      <p:pic>
        <p:nvPicPr>
          <p:cNvPr id="2057" name="Picture 2056">
            <a:extLst>
              <a:ext uri="{FF2B5EF4-FFF2-40B4-BE49-F238E27FC236}">
                <a16:creationId xmlns:a16="http://schemas.microsoft.com/office/drawing/2014/main" id="{1D792B50-5AA2-47C3-9E3D-8DE512C42C55}"/>
              </a:ext>
            </a:extLst>
          </p:cNvPr>
          <p:cNvPicPr>
            <a:picLocks noChangeAspect="1"/>
          </p:cNvPicPr>
          <p:nvPr/>
        </p:nvPicPr>
        <p:blipFill>
          <a:blip r:embed="rId52"/>
          <a:stretch>
            <a:fillRect/>
          </a:stretch>
        </p:blipFill>
        <p:spPr>
          <a:xfrm>
            <a:off x="-5785579" y="3770167"/>
            <a:ext cx="1687555" cy="550741"/>
          </a:xfrm>
          <a:prstGeom prst="rect">
            <a:avLst/>
          </a:prstGeom>
        </p:spPr>
      </p:pic>
      <p:pic>
        <p:nvPicPr>
          <p:cNvPr id="2053" name="Picture 2" descr="See the source image">
            <a:extLst>
              <a:ext uri="{FF2B5EF4-FFF2-40B4-BE49-F238E27FC236}">
                <a16:creationId xmlns:a16="http://schemas.microsoft.com/office/drawing/2014/main" id="{59DD4B5A-02CA-4A38-85C9-7F1E3ECC7895}"/>
              </a:ext>
            </a:extLst>
          </p:cNvPr>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8635248" y="-921112"/>
            <a:ext cx="2250156" cy="1309834"/>
          </a:xfrm>
          <a:prstGeom prst="rect">
            <a:avLst/>
          </a:prstGeom>
          <a:noFill/>
          <a:extLst>
            <a:ext uri="{909E8E84-426E-40DD-AFC4-6F175D3DCCD1}">
              <a14:hiddenFill xmlns:a14="http://schemas.microsoft.com/office/drawing/2010/main">
                <a:solidFill>
                  <a:srgbClr val="FFFFFF"/>
                </a:solidFill>
              </a14:hiddenFill>
            </a:ext>
          </a:extLst>
        </p:spPr>
      </p:pic>
      <p:sp>
        <p:nvSpPr>
          <p:cNvPr id="2060" name="TextBox 2059">
            <a:extLst>
              <a:ext uri="{FF2B5EF4-FFF2-40B4-BE49-F238E27FC236}">
                <a16:creationId xmlns:a16="http://schemas.microsoft.com/office/drawing/2014/main" id="{B8E65A06-8BA1-4756-8E36-4072033E4126}"/>
              </a:ext>
            </a:extLst>
          </p:cNvPr>
          <p:cNvSpPr txBox="1"/>
          <p:nvPr/>
        </p:nvSpPr>
        <p:spPr>
          <a:xfrm>
            <a:off x="-1170896" y="3606644"/>
            <a:ext cx="807045" cy="15050274"/>
          </a:xfrm>
          <a:prstGeom prst="rect">
            <a:avLst/>
          </a:prstGeom>
          <a:solidFill>
            <a:schemeClr val="tx2">
              <a:lumMod val="60000"/>
              <a:lumOff val="40000"/>
            </a:schemeClr>
          </a:solidFill>
          <a:ln w="57150">
            <a:solidFill>
              <a:srgbClr val="FF0000"/>
            </a:solidFill>
          </a:ln>
        </p:spPr>
        <p:txBody>
          <a:bodyPr wrap="square" rtlCol="0">
            <a:spAutoFit/>
          </a:bodyPr>
          <a:lstStyle/>
          <a:p>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This year is an important year to get </a:t>
            </a:r>
          </a:p>
          <a:p>
            <a:r>
              <a:rPr lang="en-US" sz="1200" dirty="0">
                <a:latin typeface="Arial" panose="020B0604020202020204" pitchFamily="34" charset="0"/>
                <a:cs typeface="Arial" panose="020B0604020202020204" pitchFamily="34" charset="0"/>
              </a:rPr>
              <a:t>out and vote, it’s our civic duty.</a:t>
            </a:r>
          </a:p>
          <a:p>
            <a:r>
              <a:rPr lang="en-US" sz="1200" dirty="0">
                <a:latin typeface="Arial" panose="020B0604020202020204" pitchFamily="34" charset="0"/>
                <a:cs typeface="Arial" panose="020B0604020202020204" pitchFamily="34" charset="0"/>
              </a:rPr>
              <a:t>Please check the below links to register</a:t>
            </a:r>
          </a:p>
          <a:p>
            <a:r>
              <a:rPr lang="en-US" sz="1200" dirty="0">
                <a:latin typeface="Arial" panose="020B0604020202020204" pitchFamily="34" charset="0"/>
                <a:cs typeface="Arial" panose="020B0604020202020204" pitchFamily="34" charset="0"/>
              </a:rPr>
              <a:t>to vote by mail or </a:t>
            </a:r>
            <a:r>
              <a:rPr lang="en-US" sz="1200" dirty="0" err="1">
                <a:latin typeface="Arial" panose="020B0604020202020204" pitchFamily="34" charset="0"/>
                <a:cs typeface="Arial" panose="020B0604020202020204" pitchFamily="34" charset="0"/>
              </a:rPr>
              <a:t>yo</a:t>
            </a:r>
            <a:r>
              <a:rPr lang="en-US" sz="1200" dirty="0">
                <a:latin typeface="Arial" panose="020B0604020202020204" pitchFamily="34" charset="0"/>
                <a:cs typeface="Arial" panose="020B0604020202020204" pitchFamily="34" charset="0"/>
              </a:rPr>
              <a:t> can avoid crowds</a:t>
            </a:r>
          </a:p>
          <a:p>
            <a:r>
              <a:rPr lang="en-US" sz="1200" dirty="0">
                <a:latin typeface="Arial" panose="020B0604020202020204" pitchFamily="34" charset="0"/>
                <a:cs typeface="Arial" panose="020B0604020202020204" pitchFamily="34" charset="0"/>
              </a:rPr>
              <a:t>And vote early.</a:t>
            </a:r>
          </a:p>
          <a:p>
            <a:endParaRPr lang="en-US" sz="1200" dirty="0">
              <a:latin typeface="Arial" panose="020B0604020202020204" pitchFamily="34" charset="0"/>
              <a:cs typeface="Arial" panose="020B0604020202020204" pitchFamily="34" charset="0"/>
            </a:endParaRPr>
          </a:p>
          <a:p>
            <a:r>
              <a:rPr lang="en-US" sz="1200" dirty="0">
                <a:latin typeface="Calibri" panose="020F0502020204030204" pitchFamily="34" charset="0"/>
                <a:ea typeface="Calibri" panose="020F0502020204030204" pitchFamily="34" charset="0"/>
              </a:rPr>
              <a:t>visit </a:t>
            </a:r>
            <a:r>
              <a:rPr lang="en-US" sz="1200" u="sng" dirty="0">
                <a:solidFill>
                  <a:srgbClr val="0000FF"/>
                </a:solidFill>
                <a:latin typeface="Calibri" panose="020F0502020204030204" pitchFamily="34" charset="0"/>
                <a:ea typeface="Calibri" panose="020F0502020204030204" pitchFamily="34" charset="0"/>
                <a:hlinkClick r:id="rId54">
                  <a:extLst>
                    <a:ext uri="{A12FA001-AC4F-418D-AE19-62706E023703}">
                      <ahyp:hlinkClr xmlns:ahyp="http://schemas.microsoft.com/office/drawing/2018/hyperlinkcolor" val="tx"/>
                    </a:ext>
                  </a:extLst>
                </a:hlinkClick>
              </a:rPr>
              <a:t>https://elections.maryland.gov/voting/absentee.html</a:t>
            </a:r>
            <a:br>
              <a:rPr lang="en-US" sz="1200" dirty="0">
                <a:hlinkClick r:id="rId55"/>
              </a:rPr>
            </a:br>
            <a:br>
              <a:rPr lang="en-US" sz="1200" dirty="0">
                <a:hlinkClick r:id="rId55"/>
              </a:rPr>
            </a:br>
            <a:r>
              <a:rPr lang="en-US" sz="1200" dirty="0">
                <a:hlinkClick r:id="rId55"/>
              </a:rPr>
              <a:t>https://www.bing.com/search?q=howard+county+vote</a:t>
            </a:r>
            <a:br>
              <a:rPr lang="en-US" sz="1200" dirty="0">
                <a:hlinkClick r:id="rId55"/>
              </a:rPr>
            </a:br>
            <a:r>
              <a:rPr lang="en-US" sz="1200" dirty="0">
                <a:hlinkClick r:id="rId55"/>
              </a:rPr>
              <a:t>+</a:t>
            </a:r>
            <a:r>
              <a:rPr lang="en-US" sz="1200" dirty="0" err="1">
                <a:hlinkClick r:id="rId55"/>
              </a:rPr>
              <a:t>by+mail&amp;form</a:t>
            </a:r>
            <a:r>
              <a:rPr lang="en-US" sz="1200" dirty="0">
                <a:hlinkClick r:id="rId55"/>
              </a:rPr>
              <a:t>=ANSPH1&amp;refig=d7accaf994bc4f3cbc48</a:t>
            </a:r>
            <a:br>
              <a:rPr lang="en-US" sz="1200" dirty="0">
                <a:hlinkClick r:id="rId55"/>
              </a:rPr>
            </a:br>
            <a:r>
              <a:rPr lang="en-US" sz="1200" dirty="0">
                <a:hlinkClick r:id="rId55"/>
              </a:rPr>
              <a:t>262008dac0c5&amp;pc=U531&amp;sp=-1&amp;ghc=1&amp;pq=</a:t>
            </a:r>
            <a:r>
              <a:rPr lang="en-US" sz="1200" dirty="0" err="1">
                <a:hlinkClick r:id="rId55"/>
              </a:rPr>
              <a:t>howard</a:t>
            </a:r>
            <a:r>
              <a:rPr lang="en-US" sz="1200" dirty="0">
                <a:hlinkClick r:id="rId55"/>
              </a:rPr>
              <a:t>+</a:t>
            </a:r>
            <a:br>
              <a:rPr lang="en-US" sz="1200" dirty="0">
                <a:hlinkClick r:id="rId55"/>
              </a:rPr>
            </a:br>
            <a:r>
              <a:rPr lang="en-US" sz="1200" dirty="0" err="1">
                <a:hlinkClick r:id="rId55"/>
              </a:rPr>
              <a:t>county+vote+by+mail&amp;sc</a:t>
            </a:r>
            <a:r>
              <a:rPr lang="en-US" sz="1200" dirty="0">
                <a:hlinkClick r:id="rId55"/>
              </a:rPr>
              <a:t>=1-26&amp;qs=</a:t>
            </a:r>
            <a:r>
              <a:rPr lang="en-US" sz="1200" dirty="0" err="1">
                <a:hlinkClick r:id="rId55"/>
              </a:rPr>
              <a:t>n&amp;sk</a:t>
            </a:r>
            <a:r>
              <a:rPr lang="en-US" sz="1200" dirty="0">
                <a:hlinkClick r:id="rId55"/>
              </a:rPr>
              <a:t>=&amp;</a:t>
            </a:r>
            <a:br>
              <a:rPr lang="en-US" sz="1200" dirty="0">
                <a:hlinkClick r:id="rId55"/>
              </a:rPr>
            </a:br>
            <a:r>
              <a:rPr lang="en-US" sz="1200" dirty="0" err="1">
                <a:hlinkClick r:id="rId55"/>
              </a:rPr>
              <a:t>cvid</a:t>
            </a:r>
            <a:r>
              <a:rPr lang="en-US" sz="1200" dirty="0">
                <a:hlinkClick r:id="rId55"/>
              </a:rPr>
              <a:t>=d7accaf994bc4f3cbc48262008dac0c5</a:t>
            </a:r>
            <a:br>
              <a:rPr lang="en-US" sz="1200" dirty="0"/>
            </a:br>
            <a:endParaRPr lang="en-US" sz="1200" dirty="0"/>
          </a:p>
          <a:p>
            <a:r>
              <a:rPr lang="en-US" sz="1200" dirty="0"/>
              <a:t>if you wish to vote in person on November 3</a:t>
            </a:r>
            <a:r>
              <a:rPr lang="en-US" sz="1200" baseline="30000" dirty="0"/>
              <a:t>rd</a:t>
            </a:r>
            <a:r>
              <a:rPr lang="en-US" sz="1200" dirty="0"/>
              <a:t>, our voting place is at Elkridge Landing Middle school</a:t>
            </a: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pic>
        <p:nvPicPr>
          <p:cNvPr id="2063" name="Picture 2062">
            <a:extLst>
              <a:ext uri="{FF2B5EF4-FFF2-40B4-BE49-F238E27FC236}">
                <a16:creationId xmlns:a16="http://schemas.microsoft.com/office/drawing/2014/main" id="{4570B08C-9AA0-4FE1-9D39-605C57EEBFB1}"/>
              </a:ext>
            </a:extLst>
          </p:cNvPr>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1562625" y="2428792"/>
            <a:ext cx="1388186" cy="740366"/>
          </a:xfrm>
          <a:prstGeom prst="rect">
            <a:avLst/>
          </a:prstGeom>
        </p:spPr>
      </p:pic>
      <p:pic>
        <p:nvPicPr>
          <p:cNvPr id="2062" name="Picture 2">
            <a:extLst>
              <a:ext uri="{FF2B5EF4-FFF2-40B4-BE49-F238E27FC236}">
                <a16:creationId xmlns:a16="http://schemas.microsoft.com/office/drawing/2014/main" id="{B6F7E20F-02F3-4178-987B-97954579833F}"/>
              </a:ext>
            </a:extLst>
          </p:cNvPr>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8785682" y="520869"/>
            <a:ext cx="1880313" cy="1248113"/>
          </a:xfrm>
          <a:prstGeom prst="rect">
            <a:avLst/>
          </a:prstGeom>
          <a:noFill/>
          <a:extLst>
            <a:ext uri="{909E8E84-426E-40DD-AFC4-6F175D3DCCD1}">
              <a14:hiddenFill xmlns:a14="http://schemas.microsoft.com/office/drawing/2010/main">
                <a:solidFill>
                  <a:srgbClr val="FFFFFF"/>
                </a:solidFill>
              </a14:hiddenFill>
            </a:ext>
          </a:extLst>
        </p:spPr>
      </p:pic>
      <p:sp>
        <p:nvSpPr>
          <p:cNvPr id="2070" name="TextBox 2069">
            <a:extLst>
              <a:ext uri="{FF2B5EF4-FFF2-40B4-BE49-F238E27FC236}">
                <a16:creationId xmlns:a16="http://schemas.microsoft.com/office/drawing/2014/main" id="{4F1FE5F6-F030-4E63-8649-D46B8AD02FBF}"/>
              </a:ext>
            </a:extLst>
          </p:cNvPr>
          <p:cNvSpPr txBox="1"/>
          <p:nvPr/>
        </p:nvSpPr>
        <p:spPr>
          <a:xfrm>
            <a:off x="-3640136" y="6979569"/>
            <a:ext cx="45719" cy="105641"/>
          </a:xfrm>
          <a:prstGeom prst="rect">
            <a:avLst/>
          </a:prstGeom>
          <a:noFill/>
        </p:spPr>
        <p:txBody>
          <a:bodyPr wrap="square" rtlCol="0">
            <a:spAutoFit/>
          </a:bodyPr>
          <a:lstStyle/>
          <a:p>
            <a:endParaRPr lang="en-US" dirty="0"/>
          </a:p>
        </p:txBody>
      </p:sp>
      <p:sp>
        <p:nvSpPr>
          <p:cNvPr id="86" name="TextBox 85">
            <a:extLst>
              <a:ext uri="{FF2B5EF4-FFF2-40B4-BE49-F238E27FC236}">
                <a16:creationId xmlns:a16="http://schemas.microsoft.com/office/drawing/2014/main" id="{B22AEBDA-726A-4C87-BEC8-2B063AE26605}"/>
              </a:ext>
            </a:extLst>
          </p:cNvPr>
          <p:cNvSpPr txBox="1"/>
          <p:nvPr/>
        </p:nvSpPr>
        <p:spPr>
          <a:xfrm>
            <a:off x="3575172" y="2638165"/>
            <a:ext cx="3918631" cy="1860959"/>
          </a:xfrm>
          <a:prstGeom prst="rect">
            <a:avLst/>
          </a:prstGeom>
          <a:solidFill>
            <a:schemeClr val="accent6">
              <a:lumMod val="60000"/>
              <a:lumOff val="40000"/>
            </a:schemeClr>
          </a:solidFill>
          <a:ln w="57150">
            <a:solidFill>
              <a:schemeClr val="accent6">
                <a:lumMod val="50000"/>
              </a:schemeClr>
            </a:solidFill>
          </a:ln>
        </p:spPr>
        <p:txBody>
          <a:bodyPr wrap="square" rtlCol="0">
            <a:spAutoFit/>
          </a:bodyPr>
          <a:lstStyle/>
          <a:p>
            <a:pPr marL="0" marR="0">
              <a:lnSpc>
                <a:spcPct val="107000"/>
              </a:lnSpc>
              <a:spcBef>
                <a:spcPts val="0"/>
              </a:spcBef>
              <a:spcAft>
                <a:spcPts val="800"/>
              </a:spcAft>
            </a:pPr>
            <a:br>
              <a:rPr lang="en-US" sz="1200" b="1" dirty="0">
                <a:effectLst/>
                <a:latin typeface="Arial" panose="020B0604020202020204" pitchFamily="34" charset="0"/>
                <a:ea typeface="Calibri" panose="020F0502020204030204" pitchFamily="34" charset="0"/>
                <a:cs typeface="Times New Roman" panose="02020603050405020304" pitchFamily="18" charset="0"/>
              </a:rPr>
            </a:br>
            <a:br>
              <a:rPr lang="en-US" sz="1200" b="1" dirty="0">
                <a:effectLst/>
                <a:latin typeface="Arial" panose="020B0604020202020204" pitchFamily="34" charset="0"/>
                <a:ea typeface="Calibri" panose="020F0502020204030204" pitchFamily="34" charset="0"/>
                <a:cs typeface="Times New Roman" panose="02020603050405020304" pitchFamily="18" charset="0"/>
              </a:rPr>
            </a:br>
            <a:r>
              <a:rPr lang="en-US" sz="1200" dirty="0">
                <a:effectLst/>
                <a:latin typeface="Arial" panose="020B0604020202020204" pitchFamily="34" charset="0"/>
                <a:ea typeface="Calibri" panose="020F0502020204030204" pitchFamily="34" charset="0"/>
                <a:cs typeface="Times New Roman" panose="02020603050405020304" pitchFamily="18" charset="0"/>
              </a:rPr>
              <a:t>The Gables at Lawyers Hill Association will be holding its Annual Members </a:t>
            </a:r>
            <a:r>
              <a:rPr lang="en-US" sz="1200">
                <a:effectLst/>
                <a:latin typeface="Arial" panose="020B0604020202020204" pitchFamily="34" charset="0"/>
                <a:ea typeface="Calibri" panose="020F0502020204030204" pitchFamily="34" charset="0"/>
                <a:cs typeface="Times New Roman" panose="02020603050405020304" pitchFamily="18" charset="0"/>
              </a:rPr>
              <a:t>Meeting on </a:t>
            </a:r>
            <a:r>
              <a:rPr lang="en-US" sz="1200" dirty="0">
                <a:effectLst/>
                <a:latin typeface="Arial" panose="020B0604020202020204" pitchFamily="34" charset="0"/>
                <a:ea typeface="Calibri" panose="020F0502020204030204" pitchFamily="34" charset="0"/>
                <a:cs typeface="Times New Roman" panose="02020603050405020304" pitchFamily="18" charset="0"/>
              </a:rPr>
              <a:t>December 7, 2021, at 7:00 pm. At Stained Glass Pub in the basement meeting room. Starting a 6:30pm we will host a social with appetizers and beverages. The Annual Meeting will start at 7:00 pm</a:t>
            </a:r>
            <a:br>
              <a:rPr lang="en-US" sz="1200" dirty="0">
                <a:effectLst/>
                <a:latin typeface="Arial" panose="020B0604020202020204" pitchFamily="34" charset="0"/>
                <a:ea typeface="Calibri" panose="020F0502020204030204" pitchFamily="34" charset="0"/>
                <a:cs typeface="Times New Roman" panose="02020603050405020304" pitchFamily="18" charset="0"/>
              </a:rPr>
            </a:br>
            <a:r>
              <a:rPr lang="en-US" sz="1200" dirty="0">
                <a:effectLst/>
                <a:latin typeface="Arial" panose="020B0604020202020204" pitchFamily="34" charset="0"/>
                <a:ea typeface="Calibri" panose="020F0502020204030204" pitchFamily="34" charset="0"/>
                <a:cs typeface="Times New Roman" panose="02020603050405020304" pitchFamily="18" charset="0"/>
              </a:rPr>
              <a:t>Please plan to attend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71" name="Picture 4" descr="See the source image">
            <a:extLst>
              <a:ext uri="{FF2B5EF4-FFF2-40B4-BE49-F238E27FC236}">
                <a16:creationId xmlns:a16="http://schemas.microsoft.com/office/drawing/2014/main" id="{87052FA6-5268-433E-8163-F6A0CEDAD65B}"/>
              </a:ext>
            </a:extLst>
          </p:cNvPr>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flipH="1" flipV="1">
            <a:off x="9332880" y="4404216"/>
            <a:ext cx="1373897" cy="568644"/>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071">
            <a:extLst>
              <a:ext uri="{FF2B5EF4-FFF2-40B4-BE49-F238E27FC236}">
                <a16:creationId xmlns:a16="http://schemas.microsoft.com/office/drawing/2014/main" id="{0954E69E-EF54-452B-9243-9B4BFF1B5A79}"/>
              </a:ext>
            </a:extLst>
          </p:cNvPr>
          <p:cNvPicPr>
            <a:picLocks noChangeAspect="1"/>
          </p:cNvPicPr>
          <p:nvPr/>
        </p:nvPicPr>
        <p:blipFill>
          <a:blip r:embed="rId59"/>
          <a:stretch>
            <a:fillRect/>
          </a:stretch>
        </p:blipFill>
        <p:spPr>
          <a:xfrm>
            <a:off x="7823449" y="3209311"/>
            <a:ext cx="3037146" cy="753642"/>
          </a:xfrm>
          <a:prstGeom prst="rect">
            <a:avLst/>
          </a:prstGeom>
        </p:spPr>
      </p:pic>
      <p:pic>
        <p:nvPicPr>
          <p:cNvPr id="2056" name="Picture 2" descr="See the source image">
            <a:extLst>
              <a:ext uri="{FF2B5EF4-FFF2-40B4-BE49-F238E27FC236}">
                <a16:creationId xmlns:a16="http://schemas.microsoft.com/office/drawing/2014/main" id="{2F3D0A31-423C-4894-B1E9-A21328654E97}"/>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7739828" y="6805274"/>
            <a:ext cx="2857289" cy="807184"/>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4" descr="See the source image">
            <a:extLst>
              <a:ext uri="{FF2B5EF4-FFF2-40B4-BE49-F238E27FC236}">
                <a16:creationId xmlns:a16="http://schemas.microsoft.com/office/drawing/2014/main" id="{502201EE-87CC-4509-8A5E-77030F49B5A4}"/>
              </a:ext>
            </a:extLst>
          </p:cNvPr>
          <p:cNvPicPr>
            <a:picLocks noChangeAspect="1" noChangeArrowheads="1" noCrop="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8241508" y="2318974"/>
            <a:ext cx="2671818" cy="1780838"/>
          </a:xfrm>
          <a:prstGeom prst="rect">
            <a:avLst/>
          </a:prstGeom>
          <a:noFill/>
          <a:extLst>
            <a:ext uri="{909E8E84-426E-40DD-AFC4-6F175D3DCCD1}">
              <a14:hiddenFill xmlns:a14="http://schemas.microsoft.com/office/drawing/2010/main">
                <a:solidFill>
                  <a:srgbClr val="FFFFFF"/>
                </a:solidFill>
              </a14:hiddenFill>
            </a:ext>
          </a:extLst>
        </p:spPr>
      </p:pic>
      <p:sp>
        <p:nvSpPr>
          <p:cNvPr id="2066" name="Rectangle 6">
            <a:extLst>
              <a:ext uri="{FF2B5EF4-FFF2-40B4-BE49-F238E27FC236}">
                <a16:creationId xmlns:a16="http://schemas.microsoft.com/office/drawing/2014/main" id="{A9BB8D27-1775-4C05-A45E-7F60F3A2A24E}"/>
              </a:ext>
            </a:extLst>
          </p:cNvPr>
          <p:cNvSpPr>
            <a:spLocks noChangeArrowheads="1"/>
          </p:cNvSpPr>
          <p:nvPr/>
        </p:nvSpPr>
        <p:spPr bwMode="auto">
          <a:xfrm>
            <a:off x="3424074" y="6971506"/>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69" name="Rectangle 9">
            <a:extLst>
              <a:ext uri="{FF2B5EF4-FFF2-40B4-BE49-F238E27FC236}">
                <a16:creationId xmlns:a16="http://schemas.microsoft.com/office/drawing/2014/main" id="{36A5EF34-0501-49C0-A970-93CBAA84F877}"/>
              </a:ext>
            </a:extLst>
          </p:cNvPr>
          <p:cNvSpPr>
            <a:spLocks noChangeArrowheads="1"/>
          </p:cNvSpPr>
          <p:nvPr/>
        </p:nvSpPr>
        <p:spPr bwMode="auto">
          <a:xfrm>
            <a:off x="-4982679" y="6955050"/>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76" name="Diagram 2075">
            <a:hlinkClick r:id="" action="ppaction://hlinkshowjump?jump=firstslide" highlightClick="1"/>
            <a:extLst>
              <a:ext uri="{FF2B5EF4-FFF2-40B4-BE49-F238E27FC236}">
                <a16:creationId xmlns:a16="http://schemas.microsoft.com/office/drawing/2014/main" id="{C49B1072-6504-4DEA-96C7-08AA1BA2F8B0}"/>
              </a:ext>
            </a:extLst>
          </p:cNvPr>
          <p:cNvGraphicFramePr/>
          <p:nvPr>
            <p:extLst>
              <p:ext uri="{D42A27DB-BD31-4B8C-83A1-F6EECF244321}">
                <p14:modId xmlns:p14="http://schemas.microsoft.com/office/powerpoint/2010/main" val="4253850141"/>
              </p:ext>
            </p:extLst>
          </p:nvPr>
        </p:nvGraphicFramePr>
        <p:xfrm>
          <a:off x="-2808755" y="2544857"/>
          <a:ext cx="879909" cy="488031"/>
        </p:xfrm>
        <a:graphic>
          <a:graphicData uri="http://schemas.openxmlformats.org/drawingml/2006/diagram">
            <dgm:relIds xmlns:dgm="http://schemas.openxmlformats.org/drawingml/2006/diagram" xmlns:r="http://schemas.openxmlformats.org/officeDocument/2006/relationships" r:dm="rId62" r:lo="rId63" r:qs="rId64" r:cs="rId65"/>
          </a:graphicData>
        </a:graphic>
      </p:graphicFrame>
      <p:pic>
        <p:nvPicPr>
          <p:cNvPr id="2077" name="Picture 12" descr="See the source image">
            <a:extLst>
              <a:ext uri="{FF2B5EF4-FFF2-40B4-BE49-F238E27FC236}">
                <a16:creationId xmlns:a16="http://schemas.microsoft.com/office/drawing/2014/main" id="{4DFF918E-97D9-4738-8A48-C0D5CDA38156}"/>
              </a:ext>
            </a:extLst>
          </p:cNvPr>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2935865" y="3405201"/>
            <a:ext cx="1977897" cy="12165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See the source image">
            <a:extLst>
              <a:ext uri="{FF2B5EF4-FFF2-40B4-BE49-F238E27FC236}">
                <a16:creationId xmlns:a16="http://schemas.microsoft.com/office/drawing/2014/main" id="{A70E5237-F4A7-442F-8885-BB7D9E64C1CB}"/>
              </a:ext>
            </a:extLst>
          </p:cNvPr>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8181239" y="2551086"/>
            <a:ext cx="3158174" cy="118126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See the source image">
            <a:extLst>
              <a:ext uri="{FF2B5EF4-FFF2-40B4-BE49-F238E27FC236}">
                <a16:creationId xmlns:a16="http://schemas.microsoft.com/office/drawing/2014/main" id="{CCCC1CAE-002A-4AEA-A8F5-B09648BFED9B}"/>
              </a:ext>
            </a:extLst>
          </p:cNvPr>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4618037" y="-2356983"/>
            <a:ext cx="1854581" cy="132803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See the source image">
            <a:extLst>
              <a:ext uri="{FF2B5EF4-FFF2-40B4-BE49-F238E27FC236}">
                <a16:creationId xmlns:a16="http://schemas.microsoft.com/office/drawing/2014/main" id="{A0DF4E39-823A-448E-BC66-901754C94310}"/>
              </a:ext>
            </a:extLst>
          </p:cNvPr>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8804904" y="-23670"/>
            <a:ext cx="2178845" cy="217884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a:extLst>
              <a:ext uri="{FF2B5EF4-FFF2-40B4-BE49-F238E27FC236}">
                <a16:creationId xmlns:a16="http://schemas.microsoft.com/office/drawing/2014/main" id="{3C49FE76-11BA-4A62-9EBB-912CAF123ED4}"/>
              </a:ext>
            </a:extLst>
          </p:cNvPr>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6154640" y="646410"/>
            <a:ext cx="1148084" cy="114808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CAD22724-48E5-45AB-B4DB-8F5D8C754C6E}"/>
              </a:ext>
            </a:extLst>
          </p:cNvPr>
          <p:cNvSpPr txBox="1"/>
          <p:nvPr/>
        </p:nvSpPr>
        <p:spPr>
          <a:xfrm>
            <a:off x="42079" y="5442444"/>
            <a:ext cx="3225987" cy="1461939"/>
          </a:xfrm>
          <a:prstGeom prst="rect">
            <a:avLst/>
          </a:prstGeom>
          <a:solidFill>
            <a:srgbClr val="99FFCC"/>
          </a:solidFill>
          <a:ln w="38100">
            <a:noFill/>
          </a:ln>
        </p:spPr>
        <p:txBody>
          <a:bodyPr wrap="square" rtlCol="0">
            <a:spAutoFit/>
          </a:bodyPr>
          <a:lstStyle/>
          <a:p>
            <a:r>
              <a:rPr lang="en-US" sz="1200" b="1" dirty="0">
                <a:latin typeface="Arial" panose="020B0604020202020204" pitchFamily="34" charset="0"/>
                <a:cs typeface="Arial" panose="020B0604020202020204" pitchFamily="34" charset="0"/>
              </a:rPr>
              <a:t>Welcome New Babies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Our community would like to</a:t>
            </a:r>
          </a:p>
          <a:p>
            <a:r>
              <a:rPr lang="en-US" sz="1100" dirty="0">
                <a:latin typeface="Arial" panose="020B0604020202020204" pitchFamily="34" charset="0"/>
                <a:cs typeface="Arial" panose="020B0604020202020204" pitchFamily="34" charset="0"/>
              </a:rPr>
              <a:t>Congratulate two families with new additions to their family.</a:t>
            </a:r>
          </a:p>
          <a:p>
            <a:r>
              <a:rPr lang="en-US" sz="1100" dirty="0">
                <a:latin typeface="Arial" panose="020B0604020202020204" pitchFamily="34" charset="0"/>
                <a:cs typeface="Arial" panose="020B0604020202020204" pitchFamily="34" charset="0"/>
              </a:rPr>
              <a:t>Congratulations:</a:t>
            </a:r>
            <a:br>
              <a:rPr lang="en-US" sz="1100" dirty="0">
                <a:latin typeface="Arial" panose="020B0604020202020204" pitchFamily="34" charset="0"/>
                <a:cs typeface="Arial" panose="020B0604020202020204" pitchFamily="34" charset="0"/>
              </a:rPr>
            </a:br>
            <a:r>
              <a:rPr lang="en-US" sz="1100" dirty="0" err="1">
                <a:latin typeface="Arial" panose="020B0604020202020204" pitchFamily="34" charset="0"/>
                <a:cs typeface="Arial" panose="020B0604020202020204" pitchFamily="34" charset="0"/>
              </a:rPr>
              <a:t>Balajem</a:t>
            </a:r>
            <a:r>
              <a:rPr lang="en-US" sz="1100" dirty="0">
                <a:latin typeface="Arial" panose="020B0604020202020204" pitchFamily="34" charset="0"/>
                <a:cs typeface="Arial" panose="020B0604020202020204" pitchFamily="34" charset="0"/>
              </a:rPr>
              <a:t> family Baby boy</a:t>
            </a:r>
          </a:p>
          <a:p>
            <a:r>
              <a:rPr lang="en-US" sz="1100" dirty="0">
                <a:latin typeface="Arial" panose="020B0604020202020204" pitchFamily="34" charset="0"/>
                <a:cs typeface="Arial" panose="020B0604020202020204" pitchFamily="34" charset="0"/>
              </a:rPr>
              <a:t>Gerrity family- Baby boy</a:t>
            </a:r>
          </a:p>
        </p:txBody>
      </p:sp>
      <p:pic>
        <p:nvPicPr>
          <p:cNvPr id="32" name="Picture 2" descr="See the source image">
            <a:extLst>
              <a:ext uri="{FF2B5EF4-FFF2-40B4-BE49-F238E27FC236}">
                <a16:creationId xmlns:a16="http://schemas.microsoft.com/office/drawing/2014/main" id="{176F8EE5-7442-4DF1-B2CB-256F2A7063F4}"/>
              </a:ext>
            </a:extLst>
          </p:cNvPr>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2983061" y="6535743"/>
            <a:ext cx="1171499" cy="97708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756FE5E7-4669-4AEC-834A-5BC8675C66EE}"/>
              </a:ext>
            </a:extLst>
          </p:cNvPr>
          <p:cNvSpPr txBox="1"/>
          <p:nvPr/>
        </p:nvSpPr>
        <p:spPr>
          <a:xfrm>
            <a:off x="263106" y="7855475"/>
            <a:ext cx="2798971" cy="2677656"/>
          </a:xfrm>
          <a:prstGeom prst="rect">
            <a:avLst/>
          </a:prstGeom>
          <a:solidFill>
            <a:srgbClr val="FFFF00"/>
          </a:solidFill>
          <a:ln w="57150">
            <a:solidFill>
              <a:schemeClr val="accent2">
                <a:lumMod val="75000"/>
              </a:schemeClr>
            </a:solidFill>
          </a:ln>
        </p:spPr>
        <p:txBody>
          <a:bodyPr wrap="square" rtlCol="0">
            <a:spAutoFit/>
          </a:bodyPr>
          <a:lstStyle/>
          <a:p>
            <a:endParaRPr lang="en-US" sz="1200" b="1" dirty="0">
              <a:latin typeface="Arial" panose="020B0604020202020204" pitchFamily="34" charset="0"/>
              <a:cs typeface="Arial" panose="020B0604020202020204" pitchFamily="34" charset="0"/>
            </a:endParaRPr>
          </a:p>
          <a:p>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Welcome New Committee Members</a:t>
            </a: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The Board would like to welcome two new members to our Website and Editing Committee</a:t>
            </a:r>
          </a:p>
          <a:p>
            <a:r>
              <a:rPr lang="en-US" sz="1200" b="1" dirty="0">
                <a:latin typeface="Arial" panose="020B0604020202020204" pitchFamily="34" charset="0"/>
                <a:cs typeface="Arial" panose="020B0604020202020204" pitchFamily="34" charset="0"/>
              </a:rPr>
              <a:t>Welcome new members </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Liz Culbertson- Chief Editor</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Erik Gregg- Technical Configurations</a:t>
            </a:r>
          </a:p>
          <a:p>
            <a:endParaRPr lang="en-US" sz="12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p:txBody>
      </p:sp>
      <p:pic>
        <p:nvPicPr>
          <p:cNvPr id="93" name="Picture 2" descr="See the source image">
            <a:extLst>
              <a:ext uri="{FF2B5EF4-FFF2-40B4-BE49-F238E27FC236}">
                <a16:creationId xmlns:a16="http://schemas.microsoft.com/office/drawing/2014/main" id="{A6D4CC99-0A56-4AF1-89B1-D03C3E91067A}"/>
              </a:ext>
            </a:extLst>
          </p:cNvPr>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5148501" y="9129524"/>
            <a:ext cx="1314711" cy="109652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A picture containing text&#10;&#10;Description automatically generated">
            <a:extLst>
              <a:ext uri="{FF2B5EF4-FFF2-40B4-BE49-F238E27FC236}">
                <a16:creationId xmlns:a16="http://schemas.microsoft.com/office/drawing/2014/main" id="{4175778F-93C4-4793-8F94-279C4FF1F53D}"/>
              </a:ext>
            </a:extLst>
          </p:cNvPr>
          <p:cNvPicPr>
            <a:picLocks noChangeAspect="1"/>
          </p:cNvPicPr>
          <p:nvPr/>
        </p:nvPicPr>
        <p:blipFill>
          <a:blip r:embed="rId73"/>
          <a:stretch>
            <a:fillRect/>
          </a:stretch>
        </p:blipFill>
        <p:spPr>
          <a:xfrm>
            <a:off x="517701" y="7240700"/>
            <a:ext cx="2225185" cy="1132851"/>
          </a:xfrm>
          <a:prstGeom prst="rect">
            <a:avLst/>
          </a:prstGeom>
        </p:spPr>
      </p:pic>
      <p:pic>
        <p:nvPicPr>
          <p:cNvPr id="43" name="Picture 6">
            <a:extLst>
              <a:ext uri="{FF2B5EF4-FFF2-40B4-BE49-F238E27FC236}">
                <a16:creationId xmlns:a16="http://schemas.microsoft.com/office/drawing/2014/main" id="{150E8D3A-9D98-4019-9417-514C924F3683}"/>
              </a:ext>
            </a:extLst>
          </p:cNvPr>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3989254" y="4386113"/>
            <a:ext cx="36195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7D421F92-32A6-41D5-9FDD-8F564B9F38DB}"/>
              </a:ext>
            </a:extLst>
          </p:cNvPr>
          <p:cNvSpPr txBox="1"/>
          <p:nvPr/>
        </p:nvSpPr>
        <p:spPr>
          <a:xfrm>
            <a:off x="3610967" y="5330168"/>
            <a:ext cx="3647125" cy="1663853"/>
          </a:xfrm>
          <a:custGeom>
            <a:avLst/>
            <a:gdLst>
              <a:gd name="connsiteX0" fmla="*/ 0 w 3647125"/>
              <a:gd name="connsiteY0" fmla="*/ 0 h 1663853"/>
              <a:gd name="connsiteX1" fmla="*/ 557489 w 3647125"/>
              <a:gd name="connsiteY1" fmla="*/ 0 h 1663853"/>
              <a:gd name="connsiteX2" fmla="*/ 1005564 w 3647125"/>
              <a:gd name="connsiteY2" fmla="*/ 0 h 1663853"/>
              <a:gd name="connsiteX3" fmla="*/ 1453640 w 3647125"/>
              <a:gd name="connsiteY3" fmla="*/ 0 h 1663853"/>
              <a:gd name="connsiteX4" fmla="*/ 2011129 w 3647125"/>
              <a:gd name="connsiteY4" fmla="*/ 0 h 1663853"/>
              <a:gd name="connsiteX5" fmla="*/ 2495676 w 3647125"/>
              <a:gd name="connsiteY5" fmla="*/ 0 h 1663853"/>
              <a:gd name="connsiteX6" fmla="*/ 2907280 w 3647125"/>
              <a:gd name="connsiteY6" fmla="*/ 0 h 1663853"/>
              <a:gd name="connsiteX7" fmla="*/ 3647125 w 3647125"/>
              <a:gd name="connsiteY7" fmla="*/ 0 h 1663853"/>
              <a:gd name="connsiteX8" fmla="*/ 3647125 w 3647125"/>
              <a:gd name="connsiteY8" fmla="*/ 587895 h 1663853"/>
              <a:gd name="connsiteX9" fmla="*/ 3647125 w 3647125"/>
              <a:gd name="connsiteY9" fmla="*/ 1125874 h 1663853"/>
              <a:gd name="connsiteX10" fmla="*/ 3647125 w 3647125"/>
              <a:gd name="connsiteY10" fmla="*/ 1663853 h 1663853"/>
              <a:gd name="connsiteX11" fmla="*/ 3126107 w 3647125"/>
              <a:gd name="connsiteY11" fmla="*/ 1663853 h 1663853"/>
              <a:gd name="connsiteX12" fmla="*/ 2532147 w 3647125"/>
              <a:gd name="connsiteY12" fmla="*/ 1663853 h 1663853"/>
              <a:gd name="connsiteX13" fmla="*/ 2011129 w 3647125"/>
              <a:gd name="connsiteY13" fmla="*/ 1663853 h 1663853"/>
              <a:gd name="connsiteX14" fmla="*/ 1563054 w 3647125"/>
              <a:gd name="connsiteY14" fmla="*/ 1663853 h 1663853"/>
              <a:gd name="connsiteX15" fmla="*/ 969093 w 3647125"/>
              <a:gd name="connsiteY15" fmla="*/ 1663853 h 1663853"/>
              <a:gd name="connsiteX16" fmla="*/ 448075 w 3647125"/>
              <a:gd name="connsiteY16" fmla="*/ 1663853 h 1663853"/>
              <a:gd name="connsiteX17" fmla="*/ 0 w 3647125"/>
              <a:gd name="connsiteY17" fmla="*/ 1663853 h 1663853"/>
              <a:gd name="connsiteX18" fmla="*/ 0 w 3647125"/>
              <a:gd name="connsiteY18" fmla="*/ 1159151 h 1663853"/>
              <a:gd name="connsiteX19" fmla="*/ 0 w 3647125"/>
              <a:gd name="connsiteY19" fmla="*/ 637810 h 1663853"/>
              <a:gd name="connsiteX20" fmla="*/ 0 w 3647125"/>
              <a:gd name="connsiteY20" fmla="*/ 0 h 166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47125" h="1663853" extrusionOk="0">
                <a:moveTo>
                  <a:pt x="0" y="0"/>
                </a:moveTo>
                <a:cubicBezTo>
                  <a:pt x="264547" y="-24332"/>
                  <a:pt x="344852" y="6848"/>
                  <a:pt x="557489" y="0"/>
                </a:cubicBezTo>
                <a:cubicBezTo>
                  <a:pt x="770126" y="-6848"/>
                  <a:pt x="793597" y="28735"/>
                  <a:pt x="1005564" y="0"/>
                </a:cubicBezTo>
                <a:cubicBezTo>
                  <a:pt x="1217532" y="-28735"/>
                  <a:pt x="1284103" y="50427"/>
                  <a:pt x="1453640" y="0"/>
                </a:cubicBezTo>
                <a:cubicBezTo>
                  <a:pt x="1623177" y="-50427"/>
                  <a:pt x="1894649" y="29407"/>
                  <a:pt x="2011129" y="0"/>
                </a:cubicBezTo>
                <a:cubicBezTo>
                  <a:pt x="2127609" y="-29407"/>
                  <a:pt x="2303477" y="33834"/>
                  <a:pt x="2495676" y="0"/>
                </a:cubicBezTo>
                <a:cubicBezTo>
                  <a:pt x="2687875" y="-33834"/>
                  <a:pt x="2728193" y="65"/>
                  <a:pt x="2907280" y="0"/>
                </a:cubicBezTo>
                <a:cubicBezTo>
                  <a:pt x="3086367" y="-65"/>
                  <a:pt x="3431745" y="49871"/>
                  <a:pt x="3647125" y="0"/>
                </a:cubicBezTo>
                <a:cubicBezTo>
                  <a:pt x="3683947" y="197382"/>
                  <a:pt x="3590530" y="360266"/>
                  <a:pt x="3647125" y="587895"/>
                </a:cubicBezTo>
                <a:cubicBezTo>
                  <a:pt x="3703720" y="815524"/>
                  <a:pt x="3607863" y="985757"/>
                  <a:pt x="3647125" y="1125874"/>
                </a:cubicBezTo>
                <a:cubicBezTo>
                  <a:pt x="3686387" y="1265991"/>
                  <a:pt x="3639411" y="1538972"/>
                  <a:pt x="3647125" y="1663853"/>
                </a:cubicBezTo>
                <a:cubicBezTo>
                  <a:pt x="3440787" y="1717075"/>
                  <a:pt x="3363754" y="1624490"/>
                  <a:pt x="3126107" y="1663853"/>
                </a:cubicBezTo>
                <a:cubicBezTo>
                  <a:pt x="2888460" y="1703216"/>
                  <a:pt x="2671514" y="1619617"/>
                  <a:pt x="2532147" y="1663853"/>
                </a:cubicBezTo>
                <a:cubicBezTo>
                  <a:pt x="2392780" y="1708089"/>
                  <a:pt x="2165889" y="1610868"/>
                  <a:pt x="2011129" y="1663853"/>
                </a:cubicBezTo>
                <a:cubicBezTo>
                  <a:pt x="1856369" y="1716838"/>
                  <a:pt x="1707429" y="1663088"/>
                  <a:pt x="1563054" y="1663853"/>
                </a:cubicBezTo>
                <a:cubicBezTo>
                  <a:pt x="1418679" y="1664618"/>
                  <a:pt x="1090424" y="1612703"/>
                  <a:pt x="969093" y="1663853"/>
                </a:cubicBezTo>
                <a:cubicBezTo>
                  <a:pt x="847762" y="1715003"/>
                  <a:pt x="566542" y="1622112"/>
                  <a:pt x="448075" y="1663853"/>
                </a:cubicBezTo>
                <a:cubicBezTo>
                  <a:pt x="329608" y="1705594"/>
                  <a:pt x="193606" y="1663349"/>
                  <a:pt x="0" y="1663853"/>
                </a:cubicBezTo>
                <a:cubicBezTo>
                  <a:pt x="-24802" y="1551257"/>
                  <a:pt x="52972" y="1330638"/>
                  <a:pt x="0" y="1159151"/>
                </a:cubicBezTo>
                <a:cubicBezTo>
                  <a:pt x="-52972" y="987664"/>
                  <a:pt x="46113" y="791616"/>
                  <a:pt x="0" y="637810"/>
                </a:cubicBezTo>
                <a:cubicBezTo>
                  <a:pt x="-46113" y="484004"/>
                  <a:pt x="31823" y="312335"/>
                  <a:pt x="0" y="0"/>
                </a:cubicBezTo>
                <a:close/>
              </a:path>
            </a:pathLst>
          </a:custGeom>
          <a:noFill/>
          <a:ln w="28575">
            <a:solidFill>
              <a:srgbClr val="FF0000"/>
            </a:solidFill>
            <a:extLst>
              <a:ext uri="{C807C97D-BFC1-408E-A445-0C87EB9F89A2}">
                <ask:lineSketchStyleProps xmlns:ask="http://schemas.microsoft.com/office/drawing/2018/sketchyshapes" sd="103940048">
                  <a:prstGeom prst="rect">
                    <a:avLst/>
                  </a:prstGeom>
                  <ask:type>
                    <ask:lineSketchScribble/>
                  </ask:type>
                </ask:lineSketchStyleProps>
              </a:ext>
            </a:extLst>
          </a:ln>
        </p:spPr>
        <p:txBody>
          <a:bodyPr wrap="square" rtlCol="0">
            <a:spAutoFit/>
          </a:bodyPr>
          <a:lstStyle/>
          <a:p>
            <a:pPr marL="0" marR="0">
              <a:lnSpc>
                <a:spcPct val="107000"/>
              </a:lnSpc>
              <a:spcBef>
                <a:spcPts val="0"/>
              </a:spcBef>
              <a:spcAft>
                <a:spcPts val="800"/>
              </a:spcAft>
            </a:pPr>
            <a:br>
              <a:rPr lang="en-US" sz="1200" dirty="0">
                <a:effectLst/>
                <a:latin typeface="Arial" panose="020B0604020202020204" pitchFamily="34" charset="0"/>
                <a:ea typeface="Calibri" panose="020F0502020204030204" pitchFamily="34" charset="0"/>
                <a:cs typeface="Arial" panose="020B0604020202020204" pitchFamily="34" charset="0"/>
              </a:rPr>
            </a:br>
            <a:br>
              <a:rPr lang="en-US" sz="1200" dirty="0">
                <a:effectLst/>
                <a:latin typeface="Arial" panose="020B0604020202020204" pitchFamily="34" charset="0"/>
                <a:ea typeface="Calibri" panose="020F0502020204030204" pitchFamily="34" charset="0"/>
                <a:cs typeface="Arial" panose="020B0604020202020204" pitchFamily="34" charset="0"/>
              </a:rPr>
            </a:br>
            <a:r>
              <a:rPr lang="en-US" sz="1100" dirty="0">
                <a:effectLst/>
                <a:latin typeface="Arial" panose="020B0604020202020204" pitchFamily="34" charset="0"/>
                <a:ea typeface="Calibri" panose="020F0502020204030204" pitchFamily="34" charset="0"/>
                <a:cs typeface="Arial" panose="020B0604020202020204" pitchFamily="34" charset="0"/>
              </a:rPr>
              <a:t>New Board Members Needed for 2022</a:t>
            </a:r>
          </a:p>
          <a:p>
            <a:pPr marL="0" marR="0">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The Board is recruiting for new Board members to</a:t>
            </a:r>
            <a:br>
              <a:rPr lang="en-US" sz="1100" dirty="0">
                <a:effectLst/>
                <a:latin typeface="Arial" panose="020B0604020202020204" pitchFamily="34" charset="0"/>
                <a:ea typeface="Calibri" panose="020F0502020204030204" pitchFamily="34" charset="0"/>
                <a:cs typeface="Arial" panose="020B0604020202020204" pitchFamily="34" charset="0"/>
              </a:rPr>
            </a:br>
            <a:r>
              <a:rPr lang="en-US" sz="1100" dirty="0">
                <a:effectLst/>
                <a:latin typeface="Arial" panose="020B0604020202020204" pitchFamily="34" charset="0"/>
                <a:ea typeface="Calibri" panose="020F0502020204030204" pitchFamily="34" charset="0"/>
                <a:cs typeface="Arial" panose="020B0604020202020204" pitchFamily="34" charset="0"/>
              </a:rPr>
              <a:t>join our Board next year for 2022. Please see page 5 for Board member responsibilities and email the Board at </a:t>
            </a: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gablesboard@thegablesinfo.com</a:t>
            </a:r>
            <a:r>
              <a:rPr lang="en-US" sz="1100" dirty="0">
                <a:effectLst/>
                <a:latin typeface="Arial" panose="020B0604020202020204" pitchFamily="34" charset="0"/>
                <a:ea typeface="Calibri" panose="020F0502020204030204" pitchFamily="34" charset="0"/>
                <a:cs typeface="Arial" panose="020B0604020202020204" pitchFamily="34" charset="0"/>
              </a:rPr>
              <a:t>  if you are interested. Continued page 5</a:t>
            </a:r>
          </a:p>
        </p:txBody>
      </p:sp>
      <p:pic>
        <p:nvPicPr>
          <p:cNvPr id="99" name="Picture 4">
            <a:extLst>
              <a:ext uri="{FF2B5EF4-FFF2-40B4-BE49-F238E27FC236}">
                <a16:creationId xmlns:a16="http://schemas.microsoft.com/office/drawing/2014/main" id="{EE4B4BF1-1740-439E-AB05-47CD7053825D}"/>
              </a:ext>
            </a:extLst>
          </p:cNvPr>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3974465" y="4682664"/>
            <a:ext cx="2660846" cy="104512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B57383B4-8111-4389-A325-6DFB3EF4D74B}"/>
              </a:ext>
            </a:extLst>
          </p:cNvPr>
          <p:cNvSpPr txBox="1"/>
          <p:nvPr/>
        </p:nvSpPr>
        <p:spPr>
          <a:xfrm>
            <a:off x="3693580" y="7206015"/>
            <a:ext cx="3645849" cy="3139321"/>
          </a:xfrm>
          <a:custGeom>
            <a:avLst/>
            <a:gdLst>
              <a:gd name="connsiteX0" fmla="*/ 0 w 3645849"/>
              <a:gd name="connsiteY0" fmla="*/ 0 h 3139321"/>
              <a:gd name="connsiteX1" fmla="*/ 3645849 w 3645849"/>
              <a:gd name="connsiteY1" fmla="*/ 0 h 3139321"/>
              <a:gd name="connsiteX2" fmla="*/ 3645849 w 3645849"/>
              <a:gd name="connsiteY2" fmla="*/ 3139321 h 3139321"/>
              <a:gd name="connsiteX3" fmla="*/ 0 w 3645849"/>
              <a:gd name="connsiteY3" fmla="*/ 3139321 h 3139321"/>
              <a:gd name="connsiteX4" fmla="*/ 0 w 3645849"/>
              <a:gd name="connsiteY4" fmla="*/ 0 h 313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5849" h="3139321" extrusionOk="0">
                <a:moveTo>
                  <a:pt x="0" y="0"/>
                </a:moveTo>
                <a:cubicBezTo>
                  <a:pt x="1207581" y="157432"/>
                  <a:pt x="2845734" y="6072"/>
                  <a:pt x="3645849" y="0"/>
                </a:cubicBezTo>
                <a:cubicBezTo>
                  <a:pt x="3478548" y="1363691"/>
                  <a:pt x="3495856" y="2015891"/>
                  <a:pt x="3645849" y="3139321"/>
                </a:cubicBezTo>
                <a:cubicBezTo>
                  <a:pt x="2289273" y="3138249"/>
                  <a:pt x="1012759" y="3285972"/>
                  <a:pt x="0" y="3139321"/>
                </a:cubicBezTo>
                <a:cubicBezTo>
                  <a:pt x="-112024" y="2611695"/>
                  <a:pt x="115543" y="1465101"/>
                  <a:pt x="0" y="0"/>
                </a:cubicBezTo>
                <a:close/>
              </a:path>
            </a:pathLst>
          </a:custGeom>
          <a:noFill/>
          <a:ln w="57150">
            <a:solidFill>
              <a:srgbClr val="00B050"/>
            </a:solidFill>
            <a:extLst>
              <a:ext uri="{C807C97D-BFC1-408E-A445-0C87EB9F89A2}">
                <ask:lineSketchStyleProps xmlns:ask="http://schemas.microsoft.com/office/drawing/2018/sketchyshapes" sd="1191231805">
                  <a:prstGeom prst="rect">
                    <a:avLst/>
                  </a:prstGeom>
                  <ask:type>
                    <ask:lineSketchCurved/>
                  </ask:type>
                </ask:lineSketchStyleProps>
              </a:ext>
            </a:extLst>
          </a:ln>
        </p:spPr>
        <p:txBody>
          <a:bodyPr wrap="square" rtlCol="0">
            <a:spAutoFit/>
          </a:bodyPr>
          <a:lstStyle/>
          <a:p>
            <a:pPr marL="0" marR="0">
              <a:spcBef>
                <a:spcPts val="0"/>
              </a:spcBef>
              <a:spcAft>
                <a:spcPts val="0"/>
              </a:spcAft>
            </a:pPr>
            <a:b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GABLES FOOD TRUCK NIGHTS!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Enjoy an easy &amp; delicious dinner with pick up at</a:t>
            </a:r>
            <a:b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designated area in our community.  </a:t>
            </a:r>
            <a:b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Great for catching up or meeting</a:t>
            </a:r>
            <a:b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 neighbors!</a:t>
            </a:r>
            <a:b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aco Bar Food Truck:</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Nov. 17 4pm-7pm (Wed)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75"/>
              </a:rPr>
              <a:t>https://www.facebook.com/TacoBarFoodTruck/</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BOLD Chefs &amp; a Mediterranean Food Truck:</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Jan. 13, Feb. 10 &amp; Mar.  24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4:30pm-7:30pm (Thursdays)</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76"/>
              </a:rPr>
              <a:t>https://www.facebook.com/2-BOLD-Chefs-a-Mediterranean-Truck-Catering-1065628833553310/</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br>
              <a:rPr lang="en-US" sz="1100" dirty="0">
                <a:effectLst/>
                <a:latin typeface="Arial" panose="020B0604020202020204" pitchFamily="34" charset="0"/>
                <a:ea typeface="Calibri" panose="020F0502020204030204" pitchFamily="34" charset="0"/>
                <a:cs typeface="Arial" panose="020B0604020202020204" pitchFamily="34" charset="0"/>
              </a:rPr>
            </a:br>
            <a:r>
              <a:rPr lang="en-US" sz="1100" dirty="0">
                <a:effectLst/>
                <a:latin typeface="Arial" panose="020B0604020202020204" pitchFamily="34" charset="0"/>
                <a:ea typeface="Calibri" panose="020F0502020204030204" pitchFamily="34" charset="0"/>
                <a:cs typeface="Arial" panose="020B0604020202020204" pitchFamily="34" charset="0"/>
              </a:rPr>
              <a:t>Many Thanks to Chris Matney for putting this together</a:t>
            </a:r>
          </a:p>
        </p:txBody>
      </p:sp>
      <p:pic>
        <p:nvPicPr>
          <p:cNvPr id="48" name="Picture 12" descr="See the source image">
            <a:extLst>
              <a:ext uri="{FF2B5EF4-FFF2-40B4-BE49-F238E27FC236}">
                <a16:creationId xmlns:a16="http://schemas.microsoft.com/office/drawing/2014/main" id="{A06504B1-12B5-410D-8632-D7B0DA21ADAE}"/>
              </a:ext>
            </a:extLst>
          </p:cNvPr>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5858805" y="8202553"/>
            <a:ext cx="948495" cy="57312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descr="See the source image">
            <a:extLst>
              <a:ext uri="{FF2B5EF4-FFF2-40B4-BE49-F238E27FC236}">
                <a16:creationId xmlns:a16="http://schemas.microsoft.com/office/drawing/2014/main" id="{C33E7811-C88D-4A63-9C29-05039A14DF8A}"/>
              </a:ext>
            </a:extLst>
          </p:cNvPr>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924945" y="3799153"/>
            <a:ext cx="1400578" cy="743621"/>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A6467B9C-69A7-45F7-8E9F-2F431CB56061}"/>
              </a:ext>
            </a:extLst>
          </p:cNvPr>
          <p:cNvSpPr txBox="1"/>
          <p:nvPr/>
        </p:nvSpPr>
        <p:spPr>
          <a:xfrm>
            <a:off x="112932" y="4562821"/>
            <a:ext cx="3123362" cy="769441"/>
          </a:xfrm>
          <a:prstGeom prst="rect">
            <a:avLst/>
          </a:prstGeom>
          <a:solidFill>
            <a:schemeClr val="accent6">
              <a:lumMod val="75000"/>
            </a:schemeClr>
          </a:solidFill>
          <a:ln w="38100">
            <a:solidFill>
              <a:schemeClr val="accent6">
                <a:lumMod val="75000"/>
              </a:schemeClr>
            </a:solidFill>
          </a:ln>
        </p:spPr>
        <p:txBody>
          <a:bodyPr wrap="square" rtlCol="0">
            <a:spAutoFit/>
          </a:bodyPr>
          <a:lstStyle/>
          <a:p>
            <a:r>
              <a:rPr lang="en-US" sz="1100" dirty="0">
                <a:latin typeface="Arial" panose="020B0604020202020204" pitchFamily="34" charset="0"/>
                <a:cs typeface="Arial" panose="020B0604020202020204" pitchFamily="34" charset="0"/>
              </a:rPr>
              <a:t>This year’s Hospitably Halloween tables will be</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held at 6230 </a:t>
            </a:r>
            <a:r>
              <a:rPr lang="en-US" sz="1100" dirty="0" err="1">
                <a:latin typeface="Arial" panose="020B0604020202020204" pitchFamily="34" charset="0"/>
                <a:cs typeface="Arial" panose="020B0604020202020204" pitchFamily="34" charset="0"/>
              </a:rPr>
              <a:t>Latchlift</a:t>
            </a:r>
            <a:r>
              <a:rPr lang="en-US" sz="1100" dirty="0">
                <a:latin typeface="Arial" panose="020B0604020202020204" pitchFamily="34" charset="0"/>
                <a:cs typeface="Arial" panose="020B0604020202020204" pitchFamily="34" charset="0"/>
              </a:rPr>
              <a:t> Ct., October 31, from 6:00</a:t>
            </a:r>
          </a:p>
          <a:p>
            <a:r>
              <a:rPr lang="en-US" sz="1100" dirty="0">
                <a:latin typeface="Arial" panose="020B0604020202020204" pitchFamily="34" charset="0"/>
                <a:cs typeface="Arial" panose="020B0604020202020204" pitchFamily="34" charset="0"/>
              </a:rPr>
              <a:t>To 9:00. There will be refreshments and treats for all.</a:t>
            </a:r>
          </a:p>
        </p:txBody>
      </p:sp>
      <p:pic>
        <p:nvPicPr>
          <p:cNvPr id="100" name="Picture 14" descr="See the source image">
            <a:extLst>
              <a:ext uri="{FF2B5EF4-FFF2-40B4-BE49-F238E27FC236}">
                <a16:creationId xmlns:a16="http://schemas.microsoft.com/office/drawing/2014/main" id="{98509BAD-2E77-4243-8CE4-DD5420E5B1EC}"/>
              </a:ext>
            </a:extLst>
          </p:cNvPr>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5165338" y="6405487"/>
            <a:ext cx="1234032" cy="77522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See the source image">
            <a:extLst>
              <a:ext uri="{FF2B5EF4-FFF2-40B4-BE49-F238E27FC236}">
                <a16:creationId xmlns:a16="http://schemas.microsoft.com/office/drawing/2014/main" id="{C0188EB6-6F2D-4B5C-AC62-8EBE456E959B}"/>
              </a:ext>
            </a:extLst>
          </p:cNvPr>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5882146" y="5871922"/>
            <a:ext cx="1058943" cy="84079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A picture containing text&#10;&#10;Description automatically generated">
            <a:extLst>
              <a:ext uri="{FF2B5EF4-FFF2-40B4-BE49-F238E27FC236}">
                <a16:creationId xmlns:a16="http://schemas.microsoft.com/office/drawing/2014/main" id="{701F3B7B-260E-465E-AAF2-D09B4F8E4D8F}"/>
              </a:ext>
            </a:extLst>
          </p:cNvPr>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4478598" y="4928610"/>
            <a:ext cx="1353898" cy="844941"/>
          </a:xfrm>
          <a:prstGeom prst="rect">
            <a:avLst/>
          </a:prstGeom>
        </p:spPr>
      </p:pic>
      <p:pic>
        <p:nvPicPr>
          <p:cNvPr id="47" name="Picture 10" descr="See the source image">
            <a:extLst>
              <a:ext uri="{FF2B5EF4-FFF2-40B4-BE49-F238E27FC236}">
                <a16:creationId xmlns:a16="http://schemas.microsoft.com/office/drawing/2014/main" id="{D144B083-0224-4477-AEC9-A235B842BC1B}"/>
              </a:ext>
            </a:extLst>
          </p:cNvPr>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1926749" y="6166771"/>
            <a:ext cx="1170375" cy="97259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See the source image">
            <a:extLst>
              <a:ext uri="{FF2B5EF4-FFF2-40B4-BE49-F238E27FC236}">
                <a16:creationId xmlns:a16="http://schemas.microsoft.com/office/drawing/2014/main" id="{A86B2D0C-8503-491F-8744-CB0F5D2D085C}"/>
              </a:ext>
            </a:extLst>
          </p:cNvPr>
          <p:cNvPicPr>
            <a:picLocks noChangeAspect="1" noChangeArrowheads="1"/>
          </p:cNvPicPr>
          <p:nvPr/>
        </p:nvPicPr>
        <p:blipFill>
          <a:blip r:embed="rId83" cstate="print">
            <a:extLst>
              <a:ext uri="{28A0092B-C50C-407E-A947-70E740481C1C}">
                <a14:useLocalDpi xmlns:a14="http://schemas.microsoft.com/office/drawing/2010/main" val="0"/>
              </a:ext>
            </a:extLst>
          </a:blip>
          <a:srcRect/>
          <a:stretch>
            <a:fillRect/>
          </a:stretch>
        </p:blipFill>
        <p:spPr bwMode="auto">
          <a:xfrm>
            <a:off x="10356519" y="2297076"/>
            <a:ext cx="1953267" cy="126562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a:extLst>
              <a:ext uri="{FF2B5EF4-FFF2-40B4-BE49-F238E27FC236}">
                <a16:creationId xmlns:a16="http://schemas.microsoft.com/office/drawing/2014/main" id="{BB750373-DAAA-4DC7-AA8B-9365EAD9EF33}"/>
              </a:ext>
            </a:extLst>
          </p:cNvPr>
          <p:cNvPicPr>
            <a:picLocks noChangeAspect="1" noChangeArrowheads="1"/>
          </p:cNvPicPr>
          <p:nvPr/>
        </p:nvPicPr>
        <p:blipFill>
          <a:blip r:embed="rId84" cstate="print">
            <a:extLst>
              <a:ext uri="{28A0092B-C50C-407E-A947-70E740481C1C}">
                <a14:useLocalDpi xmlns:a14="http://schemas.microsoft.com/office/drawing/2010/main" val="0"/>
              </a:ext>
            </a:extLst>
          </a:blip>
          <a:srcRect/>
          <a:stretch>
            <a:fillRect/>
          </a:stretch>
        </p:blipFill>
        <p:spPr bwMode="auto">
          <a:xfrm>
            <a:off x="3884269" y="1679570"/>
            <a:ext cx="2358427" cy="13257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04190" y="922020"/>
            <a:ext cx="6857047" cy="329565"/>
          </a:xfrm>
        </p:spPr>
        <p:txBody>
          <a:bodyPr/>
          <a:lstStyle/>
          <a:p>
            <a:pPr marL="0" marR="0" lvl="0" indent="0" algn="l" defTabSz="914400" eaLnBrk="1" fontAlgn="auto" latinLnBrk="0" hangingPunct="1">
              <a:lnSpc>
                <a:spcPct val="95999"/>
              </a:lnSpc>
              <a:spcBef>
                <a:spcPts val="0"/>
              </a:spcBef>
              <a:spcAft>
                <a:spcPts val="0"/>
              </a:spcAft>
              <a:buClrTx/>
              <a:buSzTx/>
              <a:buFontTx/>
              <a:buNone/>
              <a:tabLst/>
              <a:defRPr/>
            </a:pPr>
            <a:r>
              <a:rPr lang="en-US" sz="1200" b="1" spc="10" dirty="0">
                <a:solidFill>
                  <a:srgbClr val="000000"/>
                </a:solidFill>
                <a:latin typeface="Arial" panose="020B0604020202020204" pitchFamily="34" charset="0"/>
                <a:cs typeface="Arial" panose="020B0604020202020204" pitchFamily="34" charset="0"/>
              </a:rPr>
              <a:t>The Docket                                                                            November </a:t>
            </a:r>
            <a:r>
              <a:rPr lang="en-US" sz="1200" b="1" spc="10" dirty="0">
                <a:solidFill>
                  <a:srgbClr val="000000"/>
                </a:solidFill>
                <a:latin typeface="Arial" pitchFamily="34" charset="0"/>
              </a:rPr>
              <a:t>2022   2 of  9                                                                                                              </a:t>
            </a:r>
            <a:endParaRPr lang="en-US" sz="1200" dirty="0"/>
          </a:p>
          <a:p>
            <a:endParaRPr lang="en-US" dirty="0"/>
          </a:p>
        </p:txBody>
      </p:sp>
      <p:sp>
        <p:nvSpPr>
          <p:cNvPr id="3" name="Text Placeholder 2"/>
          <p:cNvSpPr>
            <a:spLocks noGrp="1"/>
          </p:cNvSpPr>
          <p:nvPr>
            <p:ph type="body" idx="10"/>
          </p:nvPr>
        </p:nvSpPr>
        <p:spPr>
          <a:xfrm>
            <a:off x="-2669382" y="2769315"/>
            <a:ext cx="1960562" cy="2578179"/>
          </a:xfrm>
        </p:spPr>
        <p:txBody>
          <a:bodyPr/>
          <a:lstStyle/>
          <a:p>
            <a:pPr algn="ctr"/>
            <a:r>
              <a:rPr lang="en-US" sz="1200" b="1" dirty="0">
                <a:latin typeface="Arial" panose="020B0604020202020204" pitchFamily="34" charset="0"/>
                <a:cs typeface="Arial" panose="020B0604020202020204" pitchFamily="34" charset="0"/>
              </a:rPr>
              <a:t>Architectural News</a:t>
            </a: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Many thanks to our Arch committee Chair, Barb Otten and team</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Kristy Mumma, Kathy McCrory, Bonny Smajda and Brenda Schweiger for their help in  keeping our community looking beautiful!!!</a:t>
            </a: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We are excited to announce three new members:</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welcome Jay Cook (Chair), Erik Gregg and Mark Shiplet</a:t>
            </a:r>
            <a:br>
              <a:rPr lang="en-US" sz="1200" b="1" dirty="0">
                <a:latin typeface="Arial" panose="020B0604020202020204" pitchFamily="34" charset="0"/>
                <a:cs typeface="Arial" panose="020B0604020202020204" pitchFamily="34" charset="0"/>
              </a:rPr>
            </a:br>
            <a:endParaRPr lang="en-US" sz="1200" b="1" dirty="0">
              <a:latin typeface="Arial" panose="020B0604020202020204" pitchFamily="34" charset="0"/>
              <a:cs typeface="Arial" panose="020B0604020202020204" pitchFamily="34" charset="0"/>
            </a:endParaRPr>
          </a:p>
          <a:p>
            <a:pPr algn="ct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b="1" u="sng" dirty="0">
                <a:latin typeface="Arial" panose="020B0604020202020204" pitchFamily="34" charset="0"/>
                <a:cs typeface="Arial" panose="020B0604020202020204" pitchFamily="34" charset="0"/>
              </a:rPr>
              <a:t>Annual Inspections   </a:t>
            </a: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r>
              <a:rPr lang="en-US" sz="1100" b="1" u="sng"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r>
              <a:rPr lang="en-US" sz="1100" b="1" u="sng"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We will be sending out the inspection notices to the community by the end of February 2016.  All members that were in violation will receive an email from the Architectural Committee citing what was noticed.  If you are notified, the Architectural committee will expect your attention to the items we found. If you have any questions you can email the Architectural committee at:  </a:t>
            </a:r>
            <a:r>
              <a:rPr lang="en-US" sz="1100" u="sng" dirty="0">
                <a:latin typeface="Arial" panose="020B0604020202020204" pitchFamily="34" charset="0"/>
                <a:cs typeface="Arial" panose="020B0604020202020204" pitchFamily="34" charset="0"/>
                <a:hlinkClick r:id="rId3"/>
              </a:rPr>
              <a:t>ArchComm@TheGablesInfo.com</a:t>
            </a:r>
            <a:br>
              <a:rPr lang="en-US" sz="1100"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pPr marL="0" marR="0">
              <a:spcBef>
                <a:spcPts val="0"/>
              </a:spcBef>
              <a:spcAft>
                <a:spcPts val="0"/>
              </a:spcAft>
            </a:pPr>
            <a:r>
              <a:rPr lang="en-US" sz="1100" b="1" u="sng" dirty="0">
                <a:solidFill>
                  <a:srgbClr val="000000"/>
                </a:solidFill>
                <a:effectLst/>
                <a:latin typeface="Arial"/>
                <a:ea typeface="Calibri"/>
              </a:rPr>
              <a:t>Arch Alteration Application Form</a:t>
            </a:r>
            <a:br>
              <a:rPr lang="en-US" sz="1100" dirty="0">
                <a:solidFill>
                  <a:srgbClr val="000000"/>
                </a:solidFill>
                <a:effectLst/>
                <a:latin typeface="Arial"/>
                <a:ea typeface="Calibri"/>
              </a:rPr>
            </a:br>
            <a:br>
              <a:rPr lang="en-US" sz="1100" dirty="0">
                <a:solidFill>
                  <a:srgbClr val="000000"/>
                </a:solidFill>
                <a:effectLst/>
                <a:latin typeface="Arial"/>
                <a:ea typeface="Calibri"/>
              </a:rPr>
            </a:br>
            <a:r>
              <a:rPr lang="en-US" sz="1100" dirty="0">
                <a:solidFill>
                  <a:srgbClr val="000000"/>
                </a:solidFill>
                <a:effectLst/>
                <a:latin typeface="Arial"/>
                <a:ea typeface="Calibri"/>
              </a:rPr>
              <a:t>If you are going to do </a:t>
            </a:r>
            <a:r>
              <a:rPr lang="en-US" sz="1100" b="1" dirty="0">
                <a:solidFill>
                  <a:srgbClr val="000000"/>
                </a:solidFill>
                <a:effectLst/>
                <a:latin typeface="Arial"/>
                <a:ea typeface="Calibri"/>
              </a:rPr>
              <a:t>any</a:t>
            </a:r>
            <a:r>
              <a:rPr lang="en-US" sz="1100" dirty="0">
                <a:solidFill>
                  <a:srgbClr val="000000"/>
                </a:solidFill>
                <a:effectLst/>
                <a:latin typeface="Arial"/>
                <a:ea typeface="Calibri"/>
              </a:rPr>
              <a:t> improvements to the exterior of your home, you are required to complete the Arch Alteration form that is located on our website at </a:t>
            </a:r>
            <a:r>
              <a:rPr lang="en-US" sz="1100" u="sng" dirty="0">
                <a:solidFill>
                  <a:srgbClr val="000000"/>
                </a:solidFill>
                <a:effectLst/>
                <a:latin typeface="Arial"/>
                <a:ea typeface="Calibri"/>
                <a:hlinkClick r:id="rId4" action="ppaction://hlinkfile"/>
              </a:rPr>
              <a:t>thegablesinfo.com</a:t>
            </a:r>
            <a:r>
              <a:rPr lang="en-US" sz="1100" dirty="0">
                <a:solidFill>
                  <a:srgbClr val="000000"/>
                </a:solidFill>
                <a:effectLst/>
                <a:latin typeface="Arial"/>
                <a:ea typeface="Calibri"/>
              </a:rPr>
              <a:t> under the tab “forms” and return it to the Architectural Committee for review.   A full description is needed and, requires two (2) adjoining neighbors' signatures.</a:t>
            </a:r>
            <a:br>
              <a:rPr lang="en-US" sz="1100" dirty="0">
                <a:solidFill>
                  <a:srgbClr val="000000"/>
                </a:solidFill>
                <a:effectLst/>
                <a:latin typeface="Arial"/>
                <a:ea typeface="Calibri"/>
              </a:rPr>
            </a:br>
            <a:r>
              <a:rPr lang="en-US" sz="1100" dirty="0">
                <a:solidFill>
                  <a:srgbClr val="000000"/>
                </a:solidFill>
                <a:effectLst/>
                <a:latin typeface="Arial"/>
                <a:ea typeface="Calibri"/>
              </a:rPr>
              <a:t>  </a:t>
            </a:r>
            <a:endParaRPr lang="en-US" sz="1600" dirty="0">
              <a:effectLst/>
              <a:latin typeface="Times New Roman"/>
              <a:ea typeface="Calibri"/>
            </a:endParaRPr>
          </a:p>
          <a:p>
            <a:pPr marL="0" marR="0">
              <a:spcBef>
                <a:spcPts val="0"/>
              </a:spcBef>
              <a:spcAft>
                <a:spcPts val="0"/>
              </a:spcAft>
            </a:pPr>
            <a:r>
              <a:rPr lang="en-US" sz="1100" dirty="0">
                <a:solidFill>
                  <a:srgbClr val="000000"/>
                </a:solidFill>
                <a:effectLst/>
                <a:latin typeface="Arial"/>
                <a:ea typeface="Calibri"/>
              </a:rPr>
              <a:t>This requirement maintains our community standards and values.  Thank you to all the homeowners who have followed the procedure in the past.  Should you have any questions, please send an email to the Arch committee at  </a:t>
            </a:r>
            <a:r>
              <a:rPr lang="en-US" sz="1100" u="sng" dirty="0">
                <a:solidFill>
                  <a:srgbClr val="000000"/>
                </a:solidFill>
                <a:effectLst/>
                <a:latin typeface="Arial"/>
                <a:ea typeface="Calibri"/>
                <a:hlinkClick r:id="rId5"/>
              </a:rPr>
              <a:t>ArchComm@thegablesinfo.com</a:t>
            </a:r>
            <a:r>
              <a:rPr lang="en-US" sz="1100" dirty="0">
                <a:solidFill>
                  <a:srgbClr val="000000"/>
                </a:solidFill>
                <a:effectLst/>
                <a:latin typeface="Arial"/>
                <a:ea typeface="Calibri"/>
              </a:rPr>
              <a:t>  </a:t>
            </a:r>
            <a:br>
              <a:rPr lang="en-US" sz="1100" dirty="0">
                <a:solidFill>
                  <a:srgbClr val="000000"/>
                </a:solidFill>
                <a:effectLst/>
                <a:latin typeface="Arial"/>
                <a:ea typeface="Calibri"/>
              </a:rPr>
            </a:br>
            <a:endParaRPr lang="en-US" sz="1600" dirty="0">
              <a:effectLst/>
              <a:latin typeface="Times New Roman"/>
              <a:ea typeface="Calibri"/>
            </a:endParaRPr>
          </a:p>
          <a:p>
            <a:br>
              <a:rPr lang="en-US" sz="1100" b="1"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b="1" u="sng" dirty="0">
                <a:latin typeface="Arial" panose="020B0604020202020204" pitchFamily="34" charset="0"/>
                <a:cs typeface="Arial" panose="020B0604020202020204" pitchFamily="34" charset="0"/>
              </a:rPr>
              <a:t>Tree Trimming Project</a:t>
            </a: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u="sng"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Our community tree trimming project is under way.  Thanks to the neighbors who signed up.</a:t>
            </a:r>
          </a:p>
          <a:p>
            <a:r>
              <a:rPr lang="en-US" sz="1100" dirty="0">
                <a:latin typeface="Arial" panose="020B0604020202020204" pitchFamily="34" charset="0"/>
                <a:cs typeface="Arial" panose="020B0604020202020204" pitchFamily="34" charset="0"/>
              </a:rPr>
              <a:t>Weather permitting we hope to have this project completed by mid February.</a:t>
            </a: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sp>
        <p:nvSpPr>
          <p:cNvPr id="4" name="Text Placeholder 3"/>
          <p:cNvSpPr>
            <a:spLocks noGrp="1"/>
          </p:cNvSpPr>
          <p:nvPr>
            <p:ph type="body" idx="10"/>
          </p:nvPr>
        </p:nvSpPr>
        <p:spPr>
          <a:xfrm>
            <a:off x="8504237" y="4715748"/>
            <a:ext cx="3090228" cy="370364"/>
          </a:xfrm>
        </p:spPr>
        <p:txBody>
          <a:bodyPr>
            <a:normAutofit fontScale="97500"/>
          </a:bodyPr>
          <a:lstStyle/>
          <a:p>
            <a:endParaRPr lang="en-US" dirty="0"/>
          </a:p>
        </p:txBody>
      </p:sp>
      <p:sp>
        <p:nvSpPr>
          <p:cNvPr id="5" name="Text Placeholder 4"/>
          <p:cNvSpPr>
            <a:spLocks noGrp="1"/>
          </p:cNvSpPr>
          <p:nvPr>
            <p:ph type="body" idx="10"/>
          </p:nvPr>
        </p:nvSpPr>
        <p:spPr>
          <a:xfrm>
            <a:off x="8961437" y="8921750"/>
            <a:ext cx="1066800" cy="616744"/>
          </a:xfrm>
        </p:spPr>
        <p:txBody>
          <a:bodyPr/>
          <a:lstStyle/>
          <a:p>
            <a:endParaRPr lang="en-US" dirty="0"/>
          </a:p>
        </p:txBody>
      </p:sp>
      <p:sp>
        <p:nvSpPr>
          <p:cNvPr id="6" name="Text Placeholder 5"/>
          <p:cNvSpPr>
            <a:spLocks noGrp="1"/>
          </p:cNvSpPr>
          <p:nvPr>
            <p:ph type="body" idx="10"/>
          </p:nvPr>
        </p:nvSpPr>
        <p:spPr>
          <a:xfrm flipH="1">
            <a:off x="8199437" y="1727994"/>
            <a:ext cx="3557587" cy="678974"/>
          </a:xfrm>
        </p:spPr>
        <p:txBody>
          <a:bodyPr/>
          <a:lstStyle/>
          <a:p>
            <a:endParaRPr lang="en-US" dirty="0"/>
          </a:p>
        </p:txBody>
      </p:sp>
      <p:sp>
        <p:nvSpPr>
          <p:cNvPr id="7" name="Text Placeholder 6"/>
          <p:cNvSpPr>
            <a:spLocks noGrp="1"/>
          </p:cNvSpPr>
          <p:nvPr>
            <p:ph type="body" idx="10"/>
          </p:nvPr>
        </p:nvSpPr>
        <p:spPr>
          <a:xfrm flipH="1">
            <a:off x="8292306" y="6450250"/>
            <a:ext cx="3167062" cy="687229"/>
          </a:xfrm>
        </p:spPr>
        <p:txBody>
          <a:bodyPr/>
          <a:lstStyle/>
          <a:p>
            <a:endParaRPr lang="en-US" dirty="0"/>
          </a:p>
        </p:txBody>
      </p:sp>
      <p:sp>
        <p:nvSpPr>
          <p:cNvPr id="8" name="Text Placeholder 7"/>
          <p:cNvSpPr>
            <a:spLocks noGrp="1"/>
          </p:cNvSpPr>
          <p:nvPr>
            <p:ph type="body" idx="10"/>
          </p:nvPr>
        </p:nvSpPr>
        <p:spPr>
          <a:xfrm flipH="1" flipV="1">
            <a:off x="9571037" y="3518694"/>
            <a:ext cx="1447800" cy="457200"/>
          </a:xfrm>
        </p:spPr>
        <p:txBody>
          <a:bodyPr/>
          <a:lstStyle/>
          <a:p>
            <a:endParaRPr lang="en-US" dirty="0"/>
          </a:p>
        </p:txBody>
      </p:sp>
      <p:pic>
        <p:nvPicPr>
          <p:cNvPr id="10" name="Picture 9" descr="http://ts1.mm.bing.net/th?id=H.4898647673668268&amp;w=187&amp;h=182&amp;c=7&amp;rs=1&amp;pid=1.7">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3239359" y="3776821"/>
            <a:ext cx="1116013" cy="1148239"/>
          </a:xfrm>
          <a:prstGeom prst="rect">
            <a:avLst/>
          </a:prstGeom>
          <a:noFill/>
          <a:ln>
            <a:noFill/>
          </a:ln>
        </p:spPr>
      </p:pic>
      <p:pic>
        <p:nvPicPr>
          <p:cNvPr id="11" name="Picture 10" descr="http://ts2.mm.bing.net/th?id=H.4673801855765381&amp;w=188&amp;h=181&amp;c=7&amp;rs=1&amp;pid=1.7">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5626508" y="6041037"/>
            <a:ext cx="1543050" cy="1187235"/>
          </a:xfrm>
          <a:prstGeom prst="rect">
            <a:avLst/>
          </a:prstGeom>
          <a:noFill/>
          <a:ln>
            <a:noFill/>
          </a:ln>
        </p:spPr>
      </p:pic>
      <p:pic>
        <p:nvPicPr>
          <p:cNvPr id="12" name="Picture 11" descr="http://ts3.mm.bing.net/th?id=H.4900683488560922&amp;w=231&amp;h=173&amp;c=7&amp;rs=1&amp;pid=1.7">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4600761" y="6858762"/>
            <a:ext cx="1644733" cy="967890"/>
          </a:xfrm>
          <a:prstGeom prst="rect">
            <a:avLst/>
          </a:prstGeom>
          <a:noFill/>
          <a:ln>
            <a:noFill/>
          </a:ln>
        </p:spPr>
      </p:pic>
      <p:pic>
        <p:nvPicPr>
          <p:cNvPr id="2050" name="Picture 2" descr="C:\Users\Brenda\AppData\Local\Microsoft\Windows\INetCache\IE\D9YCM0VK\thank-you[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6363" y="1517016"/>
            <a:ext cx="2227262" cy="8955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02B5FB9-94E6-4F80-A8C4-E7CBF377805F}"/>
              </a:ext>
            </a:extLst>
          </p:cNvPr>
          <p:cNvSpPr txBox="1"/>
          <p:nvPr/>
        </p:nvSpPr>
        <p:spPr>
          <a:xfrm>
            <a:off x="294852" y="1658582"/>
            <a:ext cx="6820655" cy="2477601"/>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9F7821A-FBDC-45B0-9EF9-4D8BE99A5DF7}"/>
              </a:ext>
            </a:extLst>
          </p:cNvPr>
          <p:cNvPicPr>
            <a:picLocks noChangeAspect="1"/>
          </p:cNvPicPr>
          <p:nvPr/>
        </p:nvPicPr>
        <p:blipFill>
          <a:blip r:embed="rId13"/>
          <a:stretch>
            <a:fillRect/>
          </a:stretch>
        </p:blipFill>
        <p:spPr>
          <a:xfrm>
            <a:off x="-5668963" y="2036530"/>
            <a:ext cx="2043352" cy="1939364"/>
          </a:xfrm>
          <a:prstGeom prst="rect">
            <a:avLst/>
          </a:prstGeom>
        </p:spPr>
      </p:pic>
      <p:pic>
        <p:nvPicPr>
          <p:cNvPr id="15" name="Picture 14">
            <a:extLst>
              <a:ext uri="{FF2B5EF4-FFF2-40B4-BE49-F238E27FC236}">
                <a16:creationId xmlns:a16="http://schemas.microsoft.com/office/drawing/2014/main" id="{34EBFF03-4E78-4FA0-9125-5F930B35ADE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83384" y="10731320"/>
            <a:ext cx="1414463" cy="1039545"/>
          </a:xfrm>
          <a:prstGeom prst="rect">
            <a:avLst/>
          </a:prstGeom>
        </p:spPr>
      </p:pic>
      <p:pic>
        <p:nvPicPr>
          <p:cNvPr id="16" name="Picture 15">
            <a:extLst>
              <a:ext uri="{FF2B5EF4-FFF2-40B4-BE49-F238E27FC236}">
                <a16:creationId xmlns:a16="http://schemas.microsoft.com/office/drawing/2014/main" id="{9AA1874A-BF76-418A-9B68-FDFD122324DC}"/>
              </a:ext>
            </a:extLst>
          </p:cNvPr>
          <p:cNvPicPr>
            <a:picLocks noChangeAspect="1"/>
          </p:cNvPicPr>
          <p:nvPr/>
        </p:nvPicPr>
        <p:blipFill>
          <a:blip r:embed="rId15"/>
          <a:stretch>
            <a:fillRect/>
          </a:stretch>
        </p:blipFill>
        <p:spPr>
          <a:xfrm flipH="1">
            <a:off x="1006276" y="11020687"/>
            <a:ext cx="1050287" cy="1400383"/>
          </a:xfrm>
          <a:prstGeom prst="rect">
            <a:avLst/>
          </a:prstGeom>
        </p:spPr>
      </p:pic>
      <p:sp>
        <p:nvSpPr>
          <p:cNvPr id="17" name="TextBox 16">
            <a:extLst>
              <a:ext uri="{FF2B5EF4-FFF2-40B4-BE49-F238E27FC236}">
                <a16:creationId xmlns:a16="http://schemas.microsoft.com/office/drawing/2014/main" id="{622B8353-5F8E-4C93-A838-41AC04BB8CC2}"/>
              </a:ext>
            </a:extLst>
          </p:cNvPr>
          <p:cNvSpPr txBox="1"/>
          <p:nvPr/>
        </p:nvSpPr>
        <p:spPr>
          <a:xfrm>
            <a:off x="8897936" y="6205419"/>
            <a:ext cx="5122863" cy="1661993"/>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For your convenience below is a link to our Architectural exterior change form</a:t>
            </a:r>
          </a:p>
          <a:p>
            <a:r>
              <a:rPr lang="en-US" sz="1200" dirty="0">
                <a:latin typeface="Arial" panose="020B0604020202020204" pitchFamily="34" charset="0"/>
                <a:cs typeface="Arial" panose="020B0604020202020204" pitchFamily="34" charset="0"/>
                <a:hlinkClick r:id="rId16"/>
              </a:rPr>
              <a:t>http://www.gablesatlawyershill.com/wp-content/uploads/2011/09/Arch-Alteration-Application-Form-current3.pdf</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Please email completed form to:</a:t>
            </a:r>
          </a:p>
          <a:p>
            <a:r>
              <a:rPr lang="en-US" sz="1200" dirty="0">
                <a:latin typeface="Arial" panose="020B0604020202020204" pitchFamily="34" charset="0"/>
                <a:cs typeface="Arial" panose="020B0604020202020204" pitchFamily="34" charset="0"/>
                <a:hlinkClick r:id="rId17"/>
              </a:rPr>
              <a:t>archcomm@thegablesinfo.com</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dirty="0"/>
          </a:p>
        </p:txBody>
      </p:sp>
      <p:pic>
        <p:nvPicPr>
          <p:cNvPr id="19" name="Picture 18">
            <a:extLst>
              <a:ext uri="{FF2B5EF4-FFF2-40B4-BE49-F238E27FC236}">
                <a16:creationId xmlns:a16="http://schemas.microsoft.com/office/drawing/2014/main" id="{10F1D32D-3061-4B94-A460-E44503BDBA8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71043" y="8838302"/>
            <a:ext cx="1469237" cy="1400383"/>
          </a:xfrm>
          <a:prstGeom prst="rect">
            <a:avLst/>
          </a:prstGeom>
        </p:spPr>
      </p:pic>
      <p:pic>
        <p:nvPicPr>
          <p:cNvPr id="14" name="Picture 13">
            <a:extLst>
              <a:ext uri="{FF2B5EF4-FFF2-40B4-BE49-F238E27FC236}">
                <a16:creationId xmlns:a16="http://schemas.microsoft.com/office/drawing/2014/main" id="{BCC35517-4B39-42FD-B9CA-CA1D8F3816F4}"/>
              </a:ext>
            </a:extLst>
          </p:cNvPr>
          <p:cNvPicPr>
            <a:picLocks noChangeAspect="1"/>
          </p:cNvPicPr>
          <p:nvPr/>
        </p:nvPicPr>
        <p:blipFill>
          <a:blip r:embed="rId19"/>
          <a:stretch>
            <a:fillRect/>
          </a:stretch>
        </p:blipFill>
        <p:spPr>
          <a:xfrm>
            <a:off x="-5919037" y="-267586"/>
            <a:ext cx="2543500" cy="2388440"/>
          </a:xfrm>
          <a:prstGeom prst="rect">
            <a:avLst/>
          </a:prstGeom>
        </p:spPr>
      </p:pic>
      <p:pic>
        <p:nvPicPr>
          <p:cNvPr id="20" name="Picture 19">
            <a:extLst>
              <a:ext uri="{FF2B5EF4-FFF2-40B4-BE49-F238E27FC236}">
                <a16:creationId xmlns:a16="http://schemas.microsoft.com/office/drawing/2014/main" id="{897118AF-5088-4213-8621-BD1B8D2D506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134118" y="5866593"/>
            <a:ext cx="1543050" cy="1030757"/>
          </a:xfrm>
          <a:prstGeom prst="rect">
            <a:avLst/>
          </a:prstGeom>
        </p:spPr>
      </p:pic>
      <p:sp>
        <p:nvSpPr>
          <p:cNvPr id="21" name="TextBox 20">
            <a:extLst>
              <a:ext uri="{FF2B5EF4-FFF2-40B4-BE49-F238E27FC236}">
                <a16:creationId xmlns:a16="http://schemas.microsoft.com/office/drawing/2014/main" id="{0023412B-9377-4E5F-8280-CF57FEE12BFB}"/>
              </a:ext>
            </a:extLst>
          </p:cNvPr>
          <p:cNvSpPr txBox="1"/>
          <p:nvPr/>
        </p:nvSpPr>
        <p:spPr>
          <a:xfrm flipH="1">
            <a:off x="10183391" y="2120854"/>
            <a:ext cx="3356061" cy="7813421"/>
          </a:xfrm>
          <a:prstGeom prst="rect">
            <a:avLst/>
          </a:prstGeom>
          <a:noFill/>
        </p:spPr>
        <p:txBody>
          <a:bodyPr wrap="square" rtlCol="0">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Let it Snow</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The Community asks that neighbors are considerate of their neighbors and pull cars off the roadways and cul-de-sacs during snow events so plows and salt trucks can get through the neighborhood. Clear roads mean we can travel in and out of our community freely.  We also want a clear roads in case emergency vehicles need to get through.</a:t>
            </a:r>
            <a:br>
              <a:rPr lang="en-US" sz="1200" dirty="0">
                <a:latin typeface="Calibri" panose="020F0502020204030204" pitchFamily="34" charset="0"/>
                <a:ea typeface="Calibri" panose="020F0502020204030204" pitchFamily="34" charset="0"/>
                <a:cs typeface="Times New Roman" panose="02020603050405020304" pitchFamily="18" charset="0"/>
              </a:rPr>
            </a:b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The GALH has hired a contractor to remove snow and ice on our community sidewalks at 3” and above. For neighbors who have sidewalks in front of their houses, you are responsible for removing the snow within 48 hrs. (This is a Howard County Law).</a:t>
            </a:r>
            <a:br>
              <a:rPr lang="en-US" sz="1200" dirty="0">
                <a:latin typeface="Calibri" panose="020F0502020204030204" pitchFamily="34" charset="0"/>
                <a:ea typeface="Calibri" panose="020F0502020204030204" pitchFamily="34" charset="0"/>
                <a:cs typeface="Times New Roman" panose="02020603050405020304" pitchFamily="18" charset="0"/>
              </a:rPr>
            </a:b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b="1" dirty="0">
                <a:latin typeface="Calibri" panose="020F0502020204030204" pitchFamily="34" charset="0"/>
                <a:ea typeface="Calibri" panose="020F0502020204030204" pitchFamily="34" charset="0"/>
                <a:cs typeface="Times New Roman" panose="02020603050405020304" pitchFamily="18" charset="0"/>
              </a:rPr>
              <a:t>Dogs and Cats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Dogs should be on a leash when on public property. Dogs and cats should not be allowed to roam the neighborhood freely. Pets could be hit by cars if left unattended. Please see page 4 for dog poop issues.</a:t>
            </a: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2020 Community Projects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Each year the Architectural committee tries to get together group discounts for community projects. This year we have the following projects in mind:</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Tree and shrub trimming- Power wash project was a success. Many homeowners took advantage of the discount group price and had their houses and driveways cleaned.</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Power Washing</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Concrete driveway repairs or replacement</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The ArchComm will be sending out notices via our Group Facebook site and email when these projects will be available.</a:t>
            </a:r>
          </a:p>
        </p:txBody>
      </p:sp>
      <p:sp>
        <p:nvSpPr>
          <p:cNvPr id="22" name="TextBox 21">
            <a:extLst>
              <a:ext uri="{FF2B5EF4-FFF2-40B4-BE49-F238E27FC236}">
                <a16:creationId xmlns:a16="http://schemas.microsoft.com/office/drawing/2014/main" id="{3D2F571E-9AD7-486C-8B12-45A85E52E549}"/>
              </a:ext>
            </a:extLst>
          </p:cNvPr>
          <p:cNvSpPr txBox="1"/>
          <p:nvPr/>
        </p:nvSpPr>
        <p:spPr>
          <a:xfrm>
            <a:off x="-5453003" y="7319082"/>
            <a:ext cx="5022080" cy="369332"/>
          </a:xfrm>
          <a:prstGeom prst="rect">
            <a:avLst/>
          </a:prstGeom>
          <a:noFill/>
        </p:spPr>
        <p:txBody>
          <a:bodyPr wrap="none" rtlCol="0">
            <a:spAutoFit/>
          </a:bodyPr>
          <a:lstStyle/>
          <a:p>
            <a:r>
              <a:rPr lang="en-US" dirty="0">
                <a:solidFill>
                  <a:srgbClr val="FF0000"/>
                </a:solidFill>
              </a:rPr>
              <a:t>After Photos will be inserted after Tuesday’s project</a:t>
            </a:r>
          </a:p>
        </p:txBody>
      </p:sp>
      <p:pic>
        <p:nvPicPr>
          <p:cNvPr id="23" name="Picture 22">
            <a:extLst>
              <a:ext uri="{FF2B5EF4-FFF2-40B4-BE49-F238E27FC236}">
                <a16:creationId xmlns:a16="http://schemas.microsoft.com/office/drawing/2014/main" id="{1068FACB-540E-4598-A636-08B5EA145D5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5400000">
            <a:off x="-6246020" y="5354006"/>
            <a:ext cx="1864817" cy="1398613"/>
          </a:xfrm>
          <a:prstGeom prst="rect">
            <a:avLst/>
          </a:prstGeom>
        </p:spPr>
      </p:pic>
      <p:pic>
        <p:nvPicPr>
          <p:cNvPr id="25" name="Picture 24">
            <a:extLst>
              <a:ext uri="{FF2B5EF4-FFF2-40B4-BE49-F238E27FC236}">
                <a16:creationId xmlns:a16="http://schemas.microsoft.com/office/drawing/2014/main" id="{5400A509-2E69-4387-BE29-EAB58955501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172734" y="5554114"/>
            <a:ext cx="1960562" cy="1470422"/>
          </a:xfrm>
          <a:prstGeom prst="rect">
            <a:avLst/>
          </a:prstGeom>
        </p:spPr>
      </p:pic>
      <p:pic>
        <p:nvPicPr>
          <p:cNvPr id="27" name="Picture 26">
            <a:extLst>
              <a:ext uri="{FF2B5EF4-FFF2-40B4-BE49-F238E27FC236}">
                <a16:creationId xmlns:a16="http://schemas.microsoft.com/office/drawing/2014/main" id="{76F7F179-B70A-4CE5-84D2-772A84C735E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526269" y="5389535"/>
            <a:ext cx="1960563" cy="1470422"/>
          </a:xfrm>
          <a:prstGeom prst="rect">
            <a:avLst/>
          </a:prstGeom>
        </p:spPr>
      </p:pic>
      <p:pic>
        <p:nvPicPr>
          <p:cNvPr id="29" name="Picture 28">
            <a:extLst>
              <a:ext uri="{FF2B5EF4-FFF2-40B4-BE49-F238E27FC236}">
                <a16:creationId xmlns:a16="http://schemas.microsoft.com/office/drawing/2014/main" id="{F513F0A0-38B2-49E6-AA62-7CD3CF8D8067}"/>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rot="5400000">
            <a:off x="4191459" y="11172217"/>
            <a:ext cx="1400383" cy="1050288"/>
          </a:xfrm>
          <a:prstGeom prst="rect">
            <a:avLst/>
          </a:prstGeom>
        </p:spPr>
      </p:pic>
      <p:sp>
        <p:nvSpPr>
          <p:cNvPr id="18" name="TextBox 17">
            <a:extLst>
              <a:ext uri="{FF2B5EF4-FFF2-40B4-BE49-F238E27FC236}">
                <a16:creationId xmlns:a16="http://schemas.microsoft.com/office/drawing/2014/main" id="{83363609-C885-4448-A57C-3226C19DAD5A}"/>
              </a:ext>
            </a:extLst>
          </p:cNvPr>
          <p:cNvSpPr txBox="1"/>
          <p:nvPr/>
        </p:nvSpPr>
        <p:spPr>
          <a:xfrm>
            <a:off x="2891422" y="1259296"/>
            <a:ext cx="1576072"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Architectural News</a:t>
            </a:r>
          </a:p>
        </p:txBody>
      </p:sp>
      <p:pic>
        <p:nvPicPr>
          <p:cNvPr id="26" name="Picture 25">
            <a:extLst>
              <a:ext uri="{FF2B5EF4-FFF2-40B4-BE49-F238E27FC236}">
                <a16:creationId xmlns:a16="http://schemas.microsoft.com/office/drawing/2014/main" id="{DE97DA2D-F495-4C79-977F-BFCB535E45A1}"/>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852224" y="9925719"/>
            <a:ext cx="1904800" cy="1071450"/>
          </a:xfrm>
          <a:prstGeom prst="rect">
            <a:avLst/>
          </a:prstGeom>
        </p:spPr>
      </p:pic>
      <p:pic>
        <p:nvPicPr>
          <p:cNvPr id="28" name="Picture 27">
            <a:extLst>
              <a:ext uri="{FF2B5EF4-FFF2-40B4-BE49-F238E27FC236}">
                <a16:creationId xmlns:a16="http://schemas.microsoft.com/office/drawing/2014/main" id="{0E4EF438-CEC4-42DB-806F-FAE3BF8971A2}"/>
              </a:ext>
            </a:extLst>
          </p:cNvPr>
          <p:cNvPicPr>
            <a:picLocks noChangeAspect="1"/>
          </p:cNvPicPr>
          <p:nvPr/>
        </p:nvPicPr>
        <p:blipFill>
          <a:blip r:embed="rId26"/>
          <a:stretch>
            <a:fillRect/>
          </a:stretch>
        </p:blipFill>
        <p:spPr>
          <a:xfrm>
            <a:off x="-3048896" y="2934063"/>
            <a:ext cx="2092559" cy="2578179"/>
          </a:xfrm>
          <a:prstGeom prst="rect">
            <a:avLst/>
          </a:prstGeom>
        </p:spPr>
      </p:pic>
      <p:pic>
        <p:nvPicPr>
          <p:cNvPr id="30" name="Picture 29">
            <a:extLst>
              <a:ext uri="{FF2B5EF4-FFF2-40B4-BE49-F238E27FC236}">
                <a16:creationId xmlns:a16="http://schemas.microsoft.com/office/drawing/2014/main" id="{B5D403FC-0930-4676-9ADF-A0411C058162}"/>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582632" y="5086112"/>
            <a:ext cx="1457645" cy="997029"/>
          </a:xfrm>
          <a:prstGeom prst="rect">
            <a:avLst/>
          </a:prstGeom>
        </p:spPr>
      </p:pic>
      <p:pic>
        <p:nvPicPr>
          <p:cNvPr id="2048" name="Picture 2047">
            <a:extLst>
              <a:ext uri="{FF2B5EF4-FFF2-40B4-BE49-F238E27FC236}">
                <a16:creationId xmlns:a16="http://schemas.microsoft.com/office/drawing/2014/main" id="{69FA7CE6-554D-46FC-B6B9-23F7FE2A9D1C}"/>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326505" y="4853837"/>
            <a:ext cx="1377022" cy="914343"/>
          </a:xfrm>
          <a:prstGeom prst="rect">
            <a:avLst/>
          </a:prstGeom>
        </p:spPr>
      </p:pic>
      <p:pic>
        <p:nvPicPr>
          <p:cNvPr id="2049" name="Picture 2048">
            <a:extLst>
              <a:ext uri="{FF2B5EF4-FFF2-40B4-BE49-F238E27FC236}">
                <a16:creationId xmlns:a16="http://schemas.microsoft.com/office/drawing/2014/main" id="{EE0B4760-A368-4AFB-B9DE-FE9857967758}"/>
              </a:ext>
            </a:extLst>
          </p:cNvPr>
          <p:cNvPicPr>
            <a:picLocks noChangeAspect="1"/>
          </p:cNvPicPr>
          <p:nvPr/>
        </p:nvPicPr>
        <p:blipFill>
          <a:blip r:embed="rId29"/>
          <a:stretch>
            <a:fillRect/>
          </a:stretch>
        </p:blipFill>
        <p:spPr>
          <a:xfrm>
            <a:off x="-5997354" y="4467827"/>
            <a:ext cx="5945124" cy="3828288"/>
          </a:xfrm>
          <a:prstGeom prst="rect">
            <a:avLst/>
          </a:prstGeom>
        </p:spPr>
      </p:pic>
      <p:sp>
        <p:nvSpPr>
          <p:cNvPr id="34" name="TextBox 33">
            <a:extLst>
              <a:ext uri="{FF2B5EF4-FFF2-40B4-BE49-F238E27FC236}">
                <a16:creationId xmlns:a16="http://schemas.microsoft.com/office/drawing/2014/main" id="{B3D42321-40FE-4DD0-B2BE-14CF741C73DD}"/>
              </a:ext>
            </a:extLst>
          </p:cNvPr>
          <p:cNvSpPr txBox="1"/>
          <p:nvPr/>
        </p:nvSpPr>
        <p:spPr>
          <a:xfrm flipH="1">
            <a:off x="504189" y="1661504"/>
            <a:ext cx="6551295" cy="5046766"/>
          </a:xfrm>
          <a:prstGeom prst="rect">
            <a:avLst/>
          </a:prstGeom>
          <a:noFill/>
        </p:spPr>
        <p:txBody>
          <a:bodyPr wrap="square" rtlCol="0">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Let it Snow</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The Community asks that neighbors are considerate of their neighbors and pull cars off the roadways and cul-de-sacs during snow events so plows and salt trucks can get through the neighborhood. Clear roads mean we can travel in and out of our community freely.  We also want a clear roads in case emergency vehicles need to get through.</a:t>
            </a:r>
            <a:br>
              <a:rPr lang="en-US" sz="1200" dirty="0">
                <a:latin typeface="Calibri" panose="020F0502020204030204" pitchFamily="34" charset="0"/>
                <a:ea typeface="Calibri" panose="020F0502020204030204" pitchFamily="34" charset="0"/>
                <a:cs typeface="Times New Roman" panose="02020603050405020304" pitchFamily="18" charset="0"/>
              </a:rPr>
            </a:b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The GALH has hired a contractor to remove snow and ice on our community sidewalks at 3” and above. For neighbors who have sidewalks in front of their houses, you are responsible for removing the snow within 48 hrs. (This is a Howard County Law).</a:t>
            </a:r>
            <a:br>
              <a:rPr lang="en-US" sz="1200" dirty="0">
                <a:latin typeface="Calibri" panose="020F0502020204030204" pitchFamily="34" charset="0"/>
                <a:ea typeface="Calibri" panose="020F0502020204030204" pitchFamily="34" charset="0"/>
                <a:cs typeface="Times New Roman" panose="02020603050405020304" pitchFamily="18" charset="0"/>
              </a:rPr>
            </a:b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b="1" dirty="0">
                <a:latin typeface="Calibri" panose="020F0502020204030204" pitchFamily="34" charset="0"/>
                <a:ea typeface="Calibri" panose="020F0502020204030204" pitchFamily="34" charset="0"/>
                <a:cs typeface="Times New Roman" panose="02020603050405020304" pitchFamily="18" charset="0"/>
              </a:rPr>
              <a:t>Dogs and Cats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Dogs should be on a leash when on public property. Dogs and cats should not be allowed to roam the neighborhood freely. Pets could be hit by cars if left unattended. Please  pick up after your pets and throw the bags in your garbage can out of sight or use the provided dog waste can on summer Home.</a:t>
            </a: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2022 Community Projects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Each year the Architectural committee tries to get together group discounts for community projects. This year we have the following projects in mind:</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Tree and shrub trimming  January 2022</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Power Washing  Spring 2022</a:t>
            </a:r>
            <a:br>
              <a:rPr lang="en-US" sz="1200" dirty="0">
                <a:latin typeface="Calibri" panose="020F0502020204030204" pitchFamily="34" charset="0"/>
                <a:ea typeface="Calibri" panose="020F0502020204030204" pitchFamily="34" charset="0"/>
                <a:cs typeface="Times New Roman" panose="02020603050405020304" pitchFamily="18" charset="0"/>
              </a:rPr>
            </a:b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The ArchComm will be sending out notices via our Group Facebook site and email when these projects will be available.</a:t>
            </a:r>
          </a:p>
        </p:txBody>
      </p:sp>
      <p:sp>
        <p:nvSpPr>
          <p:cNvPr id="36" name="TextBox 35">
            <a:extLst>
              <a:ext uri="{FF2B5EF4-FFF2-40B4-BE49-F238E27FC236}">
                <a16:creationId xmlns:a16="http://schemas.microsoft.com/office/drawing/2014/main" id="{00988D7D-2DD5-4D09-A0F3-178968D37DDD}"/>
              </a:ext>
            </a:extLst>
          </p:cNvPr>
          <p:cNvSpPr txBox="1"/>
          <p:nvPr/>
        </p:nvSpPr>
        <p:spPr>
          <a:xfrm>
            <a:off x="257174" y="6763904"/>
            <a:ext cx="7125930" cy="1400383"/>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For your convenience below is a link to our Architectural exterior change form</a:t>
            </a:r>
          </a:p>
          <a:p>
            <a:r>
              <a:rPr lang="en-US" sz="1100" dirty="0">
                <a:latin typeface="Arial" panose="020B0604020202020204" pitchFamily="34" charset="0"/>
                <a:cs typeface="Arial" panose="020B0604020202020204" pitchFamily="34" charset="0"/>
                <a:hlinkClick r:id="rId16"/>
              </a:rPr>
              <a:t>http://www.gablesatlawyershill.com/wp-content/uploads/2011/09/Arch-Alteration-Application-Form-current3.pdf</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Please email completed form to:</a:t>
            </a:r>
          </a:p>
          <a:p>
            <a:r>
              <a:rPr lang="en-US" sz="1100" dirty="0">
                <a:latin typeface="Arial" panose="020B0604020202020204" pitchFamily="34" charset="0"/>
                <a:cs typeface="Arial" panose="020B0604020202020204" pitchFamily="34" charset="0"/>
                <a:hlinkClick r:id="rId17"/>
              </a:rPr>
              <a:t>archcomm@thegablesinfo.com</a:t>
            </a:r>
            <a:endParaRPr lang="en-US" sz="11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dirty="0"/>
          </a:p>
        </p:txBody>
      </p:sp>
      <p:pic>
        <p:nvPicPr>
          <p:cNvPr id="37" name="Picture 36">
            <a:extLst>
              <a:ext uri="{FF2B5EF4-FFF2-40B4-BE49-F238E27FC236}">
                <a16:creationId xmlns:a16="http://schemas.microsoft.com/office/drawing/2014/main" id="{9D9869E1-2F61-485E-962E-19728DD6DACF}"/>
              </a:ext>
            </a:extLst>
          </p:cNvPr>
          <p:cNvPicPr>
            <a:picLocks noChangeAspect="1"/>
          </p:cNvPicPr>
          <p:nvPr/>
        </p:nvPicPr>
        <p:blipFill>
          <a:blip r:embed="rId15"/>
          <a:stretch>
            <a:fillRect/>
          </a:stretch>
        </p:blipFill>
        <p:spPr>
          <a:xfrm flipH="1">
            <a:off x="220756" y="8838302"/>
            <a:ext cx="1050287" cy="1400383"/>
          </a:xfrm>
          <a:prstGeom prst="rect">
            <a:avLst/>
          </a:prstGeom>
        </p:spPr>
      </p:pic>
      <p:pic>
        <p:nvPicPr>
          <p:cNvPr id="38" name="Picture 37" descr="http://ts2.mm.bing.net/th?id=H.4673801855765381&amp;w=188&amp;h=181&amp;c=7&amp;rs=1&amp;pid=1.7">
            <a:hlinkClick r:id="rId8"/>
            <a:extLst>
              <a:ext uri="{FF2B5EF4-FFF2-40B4-BE49-F238E27FC236}">
                <a16:creationId xmlns:a16="http://schemas.microsoft.com/office/drawing/2014/main" id="{09422BAB-D6C6-4787-99B6-808914FF0CBB}"/>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2740280" y="8843313"/>
            <a:ext cx="1543050" cy="1395372"/>
          </a:xfrm>
          <a:prstGeom prst="rect">
            <a:avLst/>
          </a:prstGeom>
          <a:noFill/>
          <a:ln>
            <a:noFill/>
          </a:ln>
        </p:spPr>
      </p:pic>
      <p:pic>
        <p:nvPicPr>
          <p:cNvPr id="4098" name="Picture 2" descr="See the source image">
            <a:extLst>
              <a:ext uri="{FF2B5EF4-FFF2-40B4-BE49-F238E27FC236}">
                <a16:creationId xmlns:a16="http://schemas.microsoft.com/office/drawing/2014/main" id="{6F5A5B13-E6BF-4EDB-B41A-73594DAB7834}"/>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1090919" y="8656169"/>
            <a:ext cx="1271043" cy="140038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4D3C9696-71A1-49E1-A6E7-8E7C7814EB2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228556" y="8843314"/>
            <a:ext cx="1556206" cy="1395372"/>
          </a:xfrm>
          <a:prstGeom prst="rect">
            <a:avLst/>
          </a:prstGeom>
        </p:spPr>
      </p:pic>
      <p:pic>
        <p:nvPicPr>
          <p:cNvPr id="41" name="Picture 2" descr="See the source image">
            <a:extLst>
              <a:ext uri="{FF2B5EF4-FFF2-40B4-BE49-F238E27FC236}">
                <a16:creationId xmlns:a16="http://schemas.microsoft.com/office/drawing/2014/main" id="{B8412491-275B-4B11-B55C-EBA710039D03}"/>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784762" y="8840808"/>
            <a:ext cx="1693938" cy="1395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61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04190" y="922020"/>
            <a:ext cx="6857047" cy="329565"/>
          </a:xfrm>
        </p:spPr>
        <p:txBody>
          <a:bodyPr/>
          <a:lstStyle/>
          <a:p>
            <a:pPr marL="0" marR="0" lvl="0" indent="0" algn="l" defTabSz="914400" eaLnBrk="1" fontAlgn="auto" latinLnBrk="0" hangingPunct="1">
              <a:lnSpc>
                <a:spcPct val="95999"/>
              </a:lnSpc>
              <a:spcBef>
                <a:spcPts val="0"/>
              </a:spcBef>
              <a:spcAft>
                <a:spcPts val="0"/>
              </a:spcAft>
              <a:buClrTx/>
              <a:buSzTx/>
              <a:buFontTx/>
              <a:buNone/>
              <a:tabLst/>
              <a:defRPr/>
            </a:pPr>
            <a:r>
              <a:rPr lang="en-US" sz="1400" b="1" spc="10" dirty="0">
                <a:solidFill>
                  <a:srgbClr val="000000"/>
                </a:solidFill>
                <a:latin typeface="Tw Cen MT" panose="22635452340000000000" pitchFamily="2"/>
              </a:rPr>
              <a:t>The Docket                                                                          November </a:t>
            </a:r>
            <a:r>
              <a:rPr lang="en-US" sz="1400" b="1" spc="10" dirty="0">
                <a:solidFill>
                  <a:srgbClr val="000000"/>
                </a:solidFill>
                <a:latin typeface="Arial" pitchFamily="34" charset="0"/>
              </a:rPr>
              <a:t>2022  3 of  9                                                                                                             </a:t>
            </a:r>
            <a:endParaRPr lang="en-US" sz="1400" dirty="0"/>
          </a:p>
          <a:p>
            <a:endParaRPr lang="en-US" dirty="0"/>
          </a:p>
        </p:txBody>
      </p:sp>
      <p:sp>
        <p:nvSpPr>
          <p:cNvPr id="3" name="Text Placeholder 2"/>
          <p:cNvSpPr>
            <a:spLocks noGrp="1"/>
          </p:cNvSpPr>
          <p:nvPr>
            <p:ph type="body" idx="10"/>
          </p:nvPr>
        </p:nvSpPr>
        <p:spPr>
          <a:xfrm>
            <a:off x="-2669382" y="2769315"/>
            <a:ext cx="1960562" cy="2578179"/>
          </a:xfrm>
        </p:spPr>
        <p:txBody>
          <a:bodyPr/>
          <a:lstStyle/>
          <a:p>
            <a:pPr algn="ctr"/>
            <a:r>
              <a:rPr lang="en-US" sz="1200" b="1" dirty="0">
                <a:latin typeface="Arial" panose="020B0604020202020204" pitchFamily="34" charset="0"/>
                <a:cs typeface="Arial" panose="020B0604020202020204" pitchFamily="34" charset="0"/>
              </a:rPr>
              <a:t>Architectural News</a:t>
            </a: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Many thanks to our Arch committee Chair, Barb Otten and team</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Kristy Mumma, Kathy McCrory, Bonny Smajda and Brenda Schweiger for their help in  keeping our community looking beautiful!!!</a:t>
            </a: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We are excited to announce three new members:</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welcome Jay Cook (Chair), Erik Gregg and Mark Shiplet</a:t>
            </a:r>
            <a:br>
              <a:rPr lang="en-US" sz="1200" b="1" dirty="0">
                <a:latin typeface="Arial" panose="020B0604020202020204" pitchFamily="34" charset="0"/>
                <a:cs typeface="Arial" panose="020B0604020202020204" pitchFamily="34" charset="0"/>
              </a:rPr>
            </a:br>
            <a:endParaRPr lang="en-US" sz="1200" b="1" dirty="0">
              <a:latin typeface="Arial" panose="020B0604020202020204" pitchFamily="34" charset="0"/>
              <a:cs typeface="Arial" panose="020B0604020202020204" pitchFamily="34" charset="0"/>
            </a:endParaRPr>
          </a:p>
          <a:p>
            <a:pPr algn="ct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b="1" u="sng" dirty="0">
                <a:latin typeface="Arial" panose="020B0604020202020204" pitchFamily="34" charset="0"/>
                <a:cs typeface="Arial" panose="020B0604020202020204" pitchFamily="34" charset="0"/>
              </a:rPr>
              <a:t>Annual Inspections   </a:t>
            </a: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r>
              <a:rPr lang="en-US" sz="1100" b="1" u="sng"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r>
              <a:rPr lang="en-US" sz="1100" b="1" u="sng"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We will be sending out the inspection notices to the community by the end of February 2016.  All members that were in violation will receive an email from the Architectural Committee citing what was noticed.  If you are notified, the Architectural committee will expect your attention to the items we found. If you have any questions you can email the Architectural committee at:  </a:t>
            </a:r>
            <a:r>
              <a:rPr lang="en-US" sz="1100" u="sng" dirty="0">
                <a:latin typeface="Arial" panose="020B0604020202020204" pitchFamily="34" charset="0"/>
                <a:cs typeface="Arial" panose="020B0604020202020204" pitchFamily="34" charset="0"/>
                <a:hlinkClick r:id="rId3"/>
              </a:rPr>
              <a:t>ArchComm@TheGablesInfo.com</a:t>
            </a:r>
            <a:br>
              <a:rPr lang="en-US" sz="1100"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pPr marL="0" marR="0">
              <a:spcBef>
                <a:spcPts val="0"/>
              </a:spcBef>
              <a:spcAft>
                <a:spcPts val="0"/>
              </a:spcAft>
            </a:pPr>
            <a:r>
              <a:rPr lang="en-US" sz="1100" b="1" u="sng" dirty="0">
                <a:solidFill>
                  <a:srgbClr val="000000"/>
                </a:solidFill>
                <a:effectLst/>
                <a:latin typeface="Arial"/>
                <a:ea typeface="Calibri"/>
              </a:rPr>
              <a:t>Arch Alteration Application Form</a:t>
            </a:r>
            <a:br>
              <a:rPr lang="en-US" sz="1100" dirty="0">
                <a:solidFill>
                  <a:srgbClr val="000000"/>
                </a:solidFill>
                <a:effectLst/>
                <a:latin typeface="Arial"/>
                <a:ea typeface="Calibri"/>
              </a:rPr>
            </a:br>
            <a:br>
              <a:rPr lang="en-US" sz="1100" dirty="0">
                <a:solidFill>
                  <a:srgbClr val="000000"/>
                </a:solidFill>
                <a:effectLst/>
                <a:latin typeface="Arial"/>
                <a:ea typeface="Calibri"/>
              </a:rPr>
            </a:br>
            <a:r>
              <a:rPr lang="en-US" sz="1100" dirty="0">
                <a:solidFill>
                  <a:srgbClr val="000000"/>
                </a:solidFill>
                <a:effectLst/>
                <a:latin typeface="Arial"/>
                <a:ea typeface="Calibri"/>
              </a:rPr>
              <a:t>If you are going to do </a:t>
            </a:r>
            <a:r>
              <a:rPr lang="en-US" sz="1100" b="1" dirty="0">
                <a:solidFill>
                  <a:srgbClr val="000000"/>
                </a:solidFill>
                <a:effectLst/>
                <a:latin typeface="Arial"/>
                <a:ea typeface="Calibri"/>
              </a:rPr>
              <a:t>any</a:t>
            </a:r>
            <a:r>
              <a:rPr lang="en-US" sz="1100" dirty="0">
                <a:solidFill>
                  <a:srgbClr val="000000"/>
                </a:solidFill>
                <a:effectLst/>
                <a:latin typeface="Arial"/>
                <a:ea typeface="Calibri"/>
              </a:rPr>
              <a:t> improvements to the exterior of your home, you are required to complete the Arch Alteration form that is located on our website at </a:t>
            </a:r>
            <a:r>
              <a:rPr lang="en-US" sz="1100" u="sng" dirty="0">
                <a:solidFill>
                  <a:srgbClr val="000000"/>
                </a:solidFill>
                <a:effectLst/>
                <a:latin typeface="Arial"/>
                <a:ea typeface="Calibri"/>
                <a:hlinkClick r:id="rId4" action="ppaction://hlinkfile"/>
              </a:rPr>
              <a:t>thegablesinfo.com</a:t>
            </a:r>
            <a:r>
              <a:rPr lang="en-US" sz="1100" dirty="0">
                <a:solidFill>
                  <a:srgbClr val="000000"/>
                </a:solidFill>
                <a:effectLst/>
                <a:latin typeface="Arial"/>
                <a:ea typeface="Calibri"/>
              </a:rPr>
              <a:t> under the tab “forms” and return it to the Architectural Committee for review.   A full description is needed and, requires two (2) adjoining neighbors' signatures.</a:t>
            </a:r>
            <a:br>
              <a:rPr lang="en-US" sz="1100" dirty="0">
                <a:solidFill>
                  <a:srgbClr val="000000"/>
                </a:solidFill>
                <a:effectLst/>
                <a:latin typeface="Arial"/>
                <a:ea typeface="Calibri"/>
              </a:rPr>
            </a:br>
            <a:r>
              <a:rPr lang="en-US" sz="1100" dirty="0">
                <a:solidFill>
                  <a:srgbClr val="000000"/>
                </a:solidFill>
                <a:effectLst/>
                <a:latin typeface="Arial"/>
                <a:ea typeface="Calibri"/>
              </a:rPr>
              <a:t>  </a:t>
            </a:r>
            <a:endParaRPr lang="en-US" sz="1600" dirty="0">
              <a:effectLst/>
              <a:latin typeface="Times New Roman"/>
              <a:ea typeface="Calibri"/>
            </a:endParaRPr>
          </a:p>
          <a:p>
            <a:pPr marL="0" marR="0">
              <a:spcBef>
                <a:spcPts val="0"/>
              </a:spcBef>
              <a:spcAft>
                <a:spcPts val="0"/>
              </a:spcAft>
            </a:pPr>
            <a:r>
              <a:rPr lang="en-US" sz="1100" dirty="0">
                <a:solidFill>
                  <a:srgbClr val="000000"/>
                </a:solidFill>
                <a:effectLst/>
                <a:latin typeface="Arial"/>
                <a:ea typeface="Calibri"/>
              </a:rPr>
              <a:t>This requirement maintains our community standards and values.  Thank you to all the homeowners who have followed the procedure in the past.  Should you have any questions, please send an email to the Arch committee at  </a:t>
            </a:r>
            <a:r>
              <a:rPr lang="en-US" sz="1100" u="sng" dirty="0">
                <a:solidFill>
                  <a:srgbClr val="000000"/>
                </a:solidFill>
                <a:effectLst/>
                <a:latin typeface="Arial"/>
                <a:ea typeface="Calibri"/>
                <a:hlinkClick r:id="rId5"/>
              </a:rPr>
              <a:t>ArchComm@thegablesinfo.com</a:t>
            </a:r>
            <a:r>
              <a:rPr lang="en-US" sz="1100" dirty="0">
                <a:solidFill>
                  <a:srgbClr val="000000"/>
                </a:solidFill>
                <a:effectLst/>
                <a:latin typeface="Arial"/>
                <a:ea typeface="Calibri"/>
              </a:rPr>
              <a:t>  </a:t>
            </a:r>
            <a:br>
              <a:rPr lang="en-US" sz="1100" dirty="0">
                <a:solidFill>
                  <a:srgbClr val="000000"/>
                </a:solidFill>
                <a:effectLst/>
                <a:latin typeface="Arial"/>
                <a:ea typeface="Calibri"/>
              </a:rPr>
            </a:br>
            <a:endParaRPr lang="en-US" sz="1600" dirty="0">
              <a:effectLst/>
              <a:latin typeface="Times New Roman"/>
              <a:ea typeface="Calibri"/>
            </a:endParaRPr>
          </a:p>
          <a:p>
            <a:br>
              <a:rPr lang="en-US" sz="1100" b="1"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b="1" u="sng" dirty="0">
                <a:latin typeface="Arial" panose="020B0604020202020204" pitchFamily="34" charset="0"/>
                <a:cs typeface="Arial" panose="020B0604020202020204" pitchFamily="34" charset="0"/>
              </a:rPr>
              <a:t>Tree Trimming Project</a:t>
            </a: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u="sng"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Our community tree trimming project is under way.  Thanks to the neighbors who signed up.</a:t>
            </a:r>
          </a:p>
          <a:p>
            <a:r>
              <a:rPr lang="en-US" sz="1100" dirty="0">
                <a:latin typeface="Arial" panose="020B0604020202020204" pitchFamily="34" charset="0"/>
                <a:cs typeface="Arial" panose="020B0604020202020204" pitchFamily="34" charset="0"/>
              </a:rPr>
              <a:t>Weather permitting we hope to have this project completed by mid February.</a:t>
            </a: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sp>
        <p:nvSpPr>
          <p:cNvPr id="4" name="Text Placeholder 3"/>
          <p:cNvSpPr>
            <a:spLocks noGrp="1"/>
          </p:cNvSpPr>
          <p:nvPr>
            <p:ph type="body" idx="10"/>
          </p:nvPr>
        </p:nvSpPr>
        <p:spPr>
          <a:xfrm>
            <a:off x="8504237" y="4715748"/>
            <a:ext cx="3090228" cy="370364"/>
          </a:xfrm>
        </p:spPr>
        <p:txBody>
          <a:bodyPr>
            <a:normAutofit fontScale="97500"/>
          </a:bodyPr>
          <a:lstStyle/>
          <a:p>
            <a:endParaRPr lang="en-US" dirty="0"/>
          </a:p>
        </p:txBody>
      </p:sp>
      <p:sp>
        <p:nvSpPr>
          <p:cNvPr id="5" name="Text Placeholder 4"/>
          <p:cNvSpPr>
            <a:spLocks noGrp="1"/>
          </p:cNvSpPr>
          <p:nvPr>
            <p:ph type="body" idx="10"/>
          </p:nvPr>
        </p:nvSpPr>
        <p:spPr>
          <a:xfrm>
            <a:off x="8961437" y="8921750"/>
            <a:ext cx="1066800" cy="616744"/>
          </a:xfrm>
        </p:spPr>
        <p:txBody>
          <a:bodyPr/>
          <a:lstStyle/>
          <a:p>
            <a:endParaRPr lang="en-US" dirty="0"/>
          </a:p>
        </p:txBody>
      </p:sp>
      <p:sp>
        <p:nvSpPr>
          <p:cNvPr id="6" name="Text Placeholder 5"/>
          <p:cNvSpPr>
            <a:spLocks noGrp="1"/>
          </p:cNvSpPr>
          <p:nvPr>
            <p:ph type="body" idx="10"/>
          </p:nvPr>
        </p:nvSpPr>
        <p:spPr>
          <a:xfrm flipH="1">
            <a:off x="8199437" y="1727994"/>
            <a:ext cx="3557587" cy="678974"/>
          </a:xfrm>
        </p:spPr>
        <p:txBody>
          <a:bodyPr/>
          <a:lstStyle/>
          <a:p>
            <a:endParaRPr lang="en-US" dirty="0"/>
          </a:p>
        </p:txBody>
      </p:sp>
      <p:sp>
        <p:nvSpPr>
          <p:cNvPr id="7" name="Text Placeholder 6"/>
          <p:cNvSpPr>
            <a:spLocks noGrp="1"/>
          </p:cNvSpPr>
          <p:nvPr>
            <p:ph type="body" idx="10"/>
          </p:nvPr>
        </p:nvSpPr>
        <p:spPr>
          <a:xfrm flipH="1">
            <a:off x="8292306" y="6450250"/>
            <a:ext cx="3167062" cy="687229"/>
          </a:xfrm>
        </p:spPr>
        <p:txBody>
          <a:bodyPr/>
          <a:lstStyle/>
          <a:p>
            <a:endParaRPr lang="en-US" dirty="0"/>
          </a:p>
        </p:txBody>
      </p:sp>
      <p:sp>
        <p:nvSpPr>
          <p:cNvPr id="8" name="Text Placeholder 7"/>
          <p:cNvSpPr>
            <a:spLocks noGrp="1"/>
          </p:cNvSpPr>
          <p:nvPr>
            <p:ph type="body" idx="10"/>
          </p:nvPr>
        </p:nvSpPr>
        <p:spPr>
          <a:xfrm flipH="1" flipV="1">
            <a:off x="9571037" y="3518694"/>
            <a:ext cx="1447800" cy="457200"/>
          </a:xfrm>
        </p:spPr>
        <p:txBody>
          <a:bodyPr/>
          <a:lstStyle/>
          <a:p>
            <a:endParaRPr lang="en-US" dirty="0"/>
          </a:p>
        </p:txBody>
      </p:sp>
      <p:pic>
        <p:nvPicPr>
          <p:cNvPr id="10" name="Picture 9" descr="http://ts1.mm.bing.net/th?id=H.4898647673668268&amp;w=187&amp;h=182&amp;c=7&amp;rs=1&amp;pid=1.7">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3239359" y="3776821"/>
            <a:ext cx="1116013" cy="1148239"/>
          </a:xfrm>
          <a:prstGeom prst="rect">
            <a:avLst/>
          </a:prstGeom>
          <a:noFill/>
          <a:ln>
            <a:noFill/>
          </a:ln>
        </p:spPr>
      </p:pic>
      <p:pic>
        <p:nvPicPr>
          <p:cNvPr id="11" name="Picture 10" descr="http://ts2.mm.bing.net/th?id=H.4673801855765381&amp;w=188&amp;h=181&amp;c=7&amp;rs=1&amp;pid=1.7">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5626508" y="6041037"/>
            <a:ext cx="1543050" cy="1187235"/>
          </a:xfrm>
          <a:prstGeom prst="rect">
            <a:avLst/>
          </a:prstGeom>
          <a:noFill/>
          <a:ln>
            <a:noFill/>
          </a:ln>
        </p:spPr>
      </p:pic>
      <p:pic>
        <p:nvPicPr>
          <p:cNvPr id="12" name="Picture 11" descr="http://ts3.mm.bing.net/th?id=H.4900683488560922&amp;w=231&amp;h=173&amp;c=7&amp;rs=1&amp;pid=1.7">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4600761" y="6858762"/>
            <a:ext cx="1644733" cy="967890"/>
          </a:xfrm>
          <a:prstGeom prst="rect">
            <a:avLst/>
          </a:prstGeom>
          <a:noFill/>
          <a:ln>
            <a:noFill/>
          </a:ln>
        </p:spPr>
      </p:pic>
      <p:pic>
        <p:nvPicPr>
          <p:cNvPr id="2050" name="Picture 2" descr="C:\Users\Brenda\AppData\Local\Microsoft\Windows\INetCache\IE\D9YCM0VK\thank-you[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6363" y="1517016"/>
            <a:ext cx="2227262" cy="8955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02B5FB9-94E6-4F80-A8C4-E7CBF377805F}"/>
              </a:ext>
            </a:extLst>
          </p:cNvPr>
          <p:cNvSpPr txBox="1"/>
          <p:nvPr/>
        </p:nvSpPr>
        <p:spPr>
          <a:xfrm>
            <a:off x="294853" y="1658582"/>
            <a:ext cx="184731" cy="461665"/>
          </a:xfrm>
          <a:prstGeom prst="rect">
            <a:avLst/>
          </a:prstGeom>
          <a:noFill/>
        </p:spPr>
        <p:txBody>
          <a:bodyPr wrap="none" rtlCol="0">
            <a:spAutoFit/>
          </a:bodyPr>
          <a:lstStyle/>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9F7821A-FBDC-45B0-9EF9-4D8BE99A5DF7}"/>
              </a:ext>
            </a:extLst>
          </p:cNvPr>
          <p:cNvPicPr>
            <a:picLocks noChangeAspect="1"/>
          </p:cNvPicPr>
          <p:nvPr/>
        </p:nvPicPr>
        <p:blipFill>
          <a:blip r:embed="rId13"/>
          <a:stretch>
            <a:fillRect/>
          </a:stretch>
        </p:blipFill>
        <p:spPr>
          <a:xfrm>
            <a:off x="-5668963" y="2036530"/>
            <a:ext cx="2043352" cy="1939364"/>
          </a:xfrm>
          <a:prstGeom prst="rect">
            <a:avLst/>
          </a:prstGeom>
        </p:spPr>
      </p:pic>
      <p:sp>
        <p:nvSpPr>
          <p:cNvPr id="17" name="TextBox 16">
            <a:extLst>
              <a:ext uri="{FF2B5EF4-FFF2-40B4-BE49-F238E27FC236}">
                <a16:creationId xmlns:a16="http://schemas.microsoft.com/office/drawing/2014/main" id="{622B8353-5F8E-4C93-A838-41AC04BB8CC2}"/>
              </a:ext>
            </a:extLst>
          </p:cNvPr>
          <p:cNvSpPr txBox="1"/>
          <p:nvPr/>
        </p:nvSpPr>
        <p:spPr>
          <a:xfrm>
            <a:off x="937766" y="7688414"/>
            <a:ext cx="5122863" cy="553998"/>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endParaRPr lang="en-US" dirty="0"/>
          </a:p>
        </p:txBody>
      </p:sp>
      <p:pic>
        <p:nvPicPr>
          <p:cNvPr id="14" name="Picture 13">
            <a:extLst>
              <a:ext uri="{FF2B5EF4-FFF2-40B4-BE49-F238E27FC236}">
                <a16:creationId xmlns:a16="http://schemas.microsoft.com/office/drawing/2014/main" id="{BCC35517-4B39-42FD-B9CA-CA1D8F3816F4}"/>
              </a:ext>
            </a:extLst>
          </p:cNvPr>
          <p:cNvPicPr>
            <a:picLocks noChangeAspect="1"/>
          </p:cNvPicPr>
          <p:nvPr/>
        </p:nvPicPr>
        <p:blipFill>
          <a:blip r:embed="rId14"/>
          <a:stretch>
            <a:fillRect/>
          </a:stretch>
        </p:blipFill>
        <p:spPr>
          <a:xfrm>
            <a:off x="-5919037" y="-267586"/>
            <a:ext cx="2543500" cy="2388440"/>
          </a:xfrm>
          <a:prstGeom prst="rect">
            <a:avLst/>
          </a:prstGeom>
        </p:spPr>
      </p:pic>
      <p:pic>
        <p:nvPicPr>
          <p:cNvPr id="20" name="Picture 19">
            <a:extLst>
              <a:ext uri="{FF2B5EF4-FFF2-40B4-BE49-F238E27FC236}">
                <a16:creationId xmlns:a16="http://schemas.microsoft.com/office/drawing/2014/main" id="{897118AF-5088-4213-8621-BD1B8D2D506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134118" y="5866593"/>
            <a:ext cx="1543050" cy="1030757"/>
          </a:xfrm>
          <a:prstGeom prst="rect">
            <a:avLst/>
          </a:prstGeom>
        </p:spPr>
      </p:pic>
      <p:sp>
        <p:nvSpPr>
          <p:cNvPr id="21" name="TextBox 20">
            <a:extLst>
              <a:ext uri="{FF2B5EF4-FFF2-40B4-BE49-F238E27FC236}">
                <a16:creationId xmlns:a16="http://schemas.microsoft.com/office/drawing/2014/main" id="{0023412B-9377-4E5F-8280-CF57FEE12BFB}"/>
              </a:ext>
            </a:extLst>
          </p:cNvPr>
          <p:cNvSpPr txBox="1"/>
          <p:nvPr/>
        </p:nvSpPr>
        <p:spPr>
          <a:xfrm flipH="1">
            <a:off x="10183391" y="2120854"/>
            <a:ext cx="3356061" cy="7813421"/>
          </a:xfrm>
          <a:prstGeom prst="rect">
            <a:avLst/>
          </a:prstGeom>
          <a:noFill/>
        </p:spPr>
        <p:txBody>
          <a:bodyPr wrap="square" rtlCol="0">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Let it Snow</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The Community asks that neighbors are considerate of their neighbors and pull cars off the roadways and cul-de-sacs during snow events so plows and salt trucks can get through the neighborhood. Clear roads mean we can travel in and out of our community freely.  We also want a clear roads in case emergency vehicles need to get through.</a:t>
            </a:r>
            <a:br>
              <a:rPr lang="en-US" sz="1200" dirty="0">
                <a:latin typeface="Calibri" panose="020F0502020204030204" pitchFamily="34" charset="0"/>
                <a:ea typeface="Calibri" panose="020F0502020204030204" pitchFamily="34" charset="0"/>
                <a:cs typeface="Times New Roman" panose="02020603050405020304" pitchFamily="18" charset="0"/>
              </a:rPr>
            </a:b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The GALH has hired a contractor to remove snow and ice on our community sidewalks at 3” and above. For neighbors who have sidewalks in front of their houses, you are responsible for removing the snow within 48 hrs. (This is a Howard County Law).</a:t>
            </a:r>
            <a:br>
              <a:rPr lang="en-US" sz="1200" dirty="0">
                <a:latin typeface="Calibri" panose="020F0502020204030204" pitchFamily="34" charset="0"/>
                <a:ea typeface="Calibri" panose="020F0502020204030204" pitchFamily="34" charset="0"/>
                <a:cs typeface="Times New Roman" panose="02020603050405020304" pitchFamily="18" charset="0"/>
              </a:rPr>
            </a:b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b="1" dirty="0">
                <a:latin typeface="Calibri" panose="020F0502020204030204" pitchFamily="34" charset="0"/>
                <a:ea typeface="Calibri" panose="020F0502020204030204" pitchFamily="34" charset="0"/>
                <a:cs typeface="Times New Roman" panose="02020603050405020304" pitchFamily="18" charset="0"/>
              </a:rPr>
              <a:t>Dogs and Cats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Dogs should be on a leash when on public property. Dogs and cats should not be allowed to roam the neighborhood freely. Pets could be hit by cars if left unattended. Please see page 4 for dog poop issues.</a:t>
            </a: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2020 Community Projects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Each year the Architectural committee tries to get together group discounts for community projects. This year we have the following projects in mind:</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Tree and shrub trimming- Power wash project was a success. Many homeowners took advantage of the discount group price and had their houses and driveways cleaned.</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Power Washing</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Concrete driveway repairs or replacement</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The ArchComm will be sending out notices via our Group Facebook site and email when these projects will be available.</a:t>
            </a:r>
          </a:p>
        </p:txBody>
      </p:sp>
      <p:sp>
        <p:nvSpPr>
          <p:cNvPr id="22" name="TextBox 21">
            <a:extLst>
              <a:ext uri="{FF2B5EF4-FFF2-40B4-BE49-F238E27FC236}">
                <a16:creationId xmlns:a16="http://schemas.microsoft.com/office/drawing/2014/main" id="{3D2F571E-9AD7-486C-8B12-45A85E52E549}"/>
              </a:ext>
            </a:extLst>
          </p:cNvPr>
          <p:cNvSpPr txBox="1"/>
          <p:nvPr/>
        </p:nvSpPr>
        <p:spPr>
          <a:xfrm>
            <a:off x="-5453003" y="7319082"/>
            <a:ext cx="5022080" cy="369332"/>
          </a:xfrm>
          <a:prstGeom prst="rect">
            <a:avLst/>
          </a:prstGeom>
          <a:noFill/>
        </p:spPr>
        <p:txBody>
          <a:bodyPr wrap="none" rtlCol="0">
            <a:spAutoFit/>
          </a:bodyPr>
          <a:lstStyle/>
          <a:p>
            <a:r>
              <a:rPr lang="en-US" dirty="0">
                <a:solidFill>
                  <a:srgbClr val="FF0000"/>
                </a:solidFill>
              </a:rPr>
              <a:t>After Photos will be inserted after Tuesday’s project</a:t>
            </a:r>
          </a:p>
        </p:txBody>
      </p:sp>
      <p:pic>
        <p:nvPicPr>
          <p:cNvPr id="23" name="Picture 22">
            <a:extLst>
              <a:ext uri="{FF2B5EF4-FFF2-40B4-BE49-F238E27FC236}">
                <a16:creationId xmlns:a16="http://schemas.microsoft.com/office/drawing/2014/main" id="{1068FACB-540E-4598-A636-08B5EA145D5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5400000">
            <a:off x="-6246020" y="5354006"/>
            <a:ext cx="1864817" cy="1398613"/>
          </a:xfrm>
          <a:prstGeom prst="rect">
            <a:avLst/>
          </a:prstGeom>
        </p:spPr>
      </p:pic>
      <p:pic>
        <p:nvPicPr>
          <p:cNvPr id="25" name="Picture 24">
            <a:extLst>
              <a:ext uri="{FF2B5EF4-FFF2-40B4-BE49-F238E27FC236}">
                <a16:creationId xmlns:a16="http://schemas.microsoft.com/office/drawing/2014/main" id="{5400A509-2E69-4387-BE29-EAB58955501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72734" y="5554114"/>
            <a:ext cx="1960562" cy="1470422"/>
          </a:xfrm>
          <a:prstGeom prst="rect">
            <a:avLst/>
          </a:prstGeom>
        </p:spPr>
      </p:pic>
      <p:pic>
        <p:nvPicPr>
          <p:cNvPr id="27" name="Picture 26">
            <a:extLst>
              <a:ext uri="{FF2B5EF4-FFF2-40B4-BE49-F238E27FC236}">
                <a16:creationId xmlns:a16="http://schemas.microsoft.com/office/drawing/2014/main" id="{76F7F179-B70A-4CE5-84D2-772A84C735E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526269" y="5389535"/>
            <a:ext cx="1960563" cy="1470422"/>
          </a:xfrm>
          <a:prstGeom prst="rect">
            <a:avLst/>
          </a:prstGeom>
        </p:spPr>
      </p:pic>
      <p:sp>
        <p:nvSpPr>
          <p:cNvPr id="18" name="TextBox 17">
            <a:extLst>
              <a:ext uri="{FF2B5EF4-FFF2-40B4-BE49-F238E27FC236}">
                <a16:creationId xmlns:a16="http://schemas.microsoft.com/office/drawing/2014/main" id="{83363609-C885-4448-A57C-3226C19DAD5A}"/>
              </a:ext>
            </a:extLst>
          </p:cNvPr>
          <p:cNvSpPr txBox="1"/>
          <p:nvPr/>
        </p:nvSpPr>
        <p:spPr>
          <a:xfrm>
            <a:off x="2992039" y="1314369"/>
            <a:ext cx="1576072"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Architectural News</a:t>
            </a:r>
          </a:p>
        </p:txBody>
      </p:sp>
      <p:pic>
        <p:nvPicPr>
          <p:cNvPr id="28" name="Picture 27">
            <a:extLst>
              <a:ext uri="{FF2B5EF4-FFF2-40B4-BE49-F238E27FC236}">
                <a16:creationId xmlns:a16="http://schemas.microsoft.com/office/drawing/2014/main" id="{0E4EF438-CEC4-42DB-806F-FAE3BF8971A2}"/>
              </a:ext>
            </a:extLst>
          </p:cNvPr>
          <p:cNvPicPr>
            <a:picLocks noChangeAspect="1"/>
          </p:cNvPicPr>
          <p:nvPr/>
        </p:nvPicPr>
        <p:blipFill>
          <a:blip r:embed="rId19"/>
          <a:stretch>
            <a:fillRect/>
          </a:stretch>
        </p:blipFill>
        <p:spPr>
          <a:xfrm>
            <a:off x="-3048896" y="2934063"/>
            <a:ext cx="2092559" cy="2578179"/>
          </a:xfrm>
          <a:prstGeom prst="rect">
            <a:avLst/>
          </a:prstGeom>
        </p:spPr>
      </p:pic>
      <p:sp>
        <p:nvSpPr>
          <p:cNvPr id="24" name="TextBox 23">
            <a:extLst>
              <a:ext uri="{FF2B5EF4-FFF2-40B4-BE49-F238E27FC236}">
                <a16:creationId xmlns:a16="http://schemas.microsoft.com/office/drawing/2014/main" id="{191C5183-B963-4EC6-8A8A-9E5A374EC600}"/>
              </a:ext>
            </a:extLst>
          </p:cNvPr>
          <p:cNvSpPr txBox="1"/>
          <p:nvPr/>
        </p:nvSpPr>
        <p:spPr>
          <a:xfrm>
            <a:off x="849277" y="1263478"/>
            <a:ext cx="184731" cy="923330"/>
          </a:xfrm>
          <a:prstGeom prst="rect">
            <a:avLst/>
          </a:prstGeom>
          <a:noFill/>
        </p:spPr>
        <p:txBody>
          <a:bodyPr wrap="none" rtlCol="0">
            <a:spAutoFit/>
          </a:bodyPr>
          <a:lstStyle/>
          <a:p>
            <a:endParaRPr lang="en-US" dirty="0"/>
          </a:p>
          <a:p>
            <a:endParaRPr lang="en-US" dirty="0"/>
          </a:p>
          <a:p>
            <a:endParaRPr lang="en-US" dirty="0"/>
          </a:p>
        </p:txBody>
      </p:sp>
      <p:pic>
        <p:nvPicPr>
          <p:cNvPr id="16" name="Picture 15">
            <a:extLst>
              <a:ext uri="{FF2B5EF4-FFF2-40B4-BE49-F238E27FC236}">
                <a16:creationId xmlns:a16="http://schemas.microsoft.com/office/drawing/2014/main" id="{2D77013A-8BA7-413D-BB80-A80DEC528000}"/>
              </a:ext>
            </a:extLst>
          </p:cNvPr>
          <p:cNvPicPr>
            <a:picLocks noChangeAspect="1"/>
          </p:cNvPicPr>
          <p:nvPr/>
        </p:nvPicPr>
        <p:blipFill>
          <a:blip r:embed="rId20"/>
          <a:stretch>
            <a:fillRect/>
          </a:stretch>
        </p:blipFill>
        <p:spPr>
          <a:xfrm>
            <a:off x="-4211528" y="3711442"/>
            <a:ext cx="809301" cy="762000"/>
          </a:xfrm>
          <a:prstGeom prst="rect">
            <a:avLst/>
          </a:prstGeom>
        </p:spPr>
      </p:pic>
      <p:pic>
        <p:nvPicPr>
          <p:cNvPr id="19" name="Picture 18">
            <a:extLst>
              <a:ext uri="{FF2B5EF4-FFF2-40B4-BE49-F238E27FC236}">
                <a16:creationId xmlns:a16="http://schemas.microsoft.com/office/drawing/2014/main" id="{11679C7E-034A-4E6F-9440-90807C336B6D}"/>
              </a:ext>
            </a:extLst>
          </p:cNvPr>
          <p:cNvPicPr>
            <a:picLocks noChangeAspect="1"/>
          </p:cNvPicPr>
          <p:nvPr/>
        </p:nvPicPr>
        <p:blipFill>
          <a:blip r:embed="rId21"/>
          <a:stretch>
            <a:fillRect/>
          </a:stretch>
        </p:blipFill>
        <p:spPr>
          <a:xfrm>
            <a:off x="727294" y="1413885"/>
            <a:ext cx="1182727" cy="951058"/>
          </a:xfrm>
          <a:prstGeom prst="rect">
            <a:avLst/>
          </a:prstGeom>
        </p:spPr>
      </p:pic>
      <p:pic>
        <p:nvPicPr>
          <p:cNvPr id="26" name="Picture 25">
            <a:extLst>
              <a:ext uri="{FF2B5EF4-FFF2-40B4-BE49-F238E27FC236}">
                <a16:creationId xmlns:a16="http://schemas.microsoft.com/office/drawing/2014/main" id="{D2981FC5-2255-4A39-8E3B-C40E7741BF9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40024" y="9263727"/>
            <a:ext cx="4976653" cy="1284298"/>
          </a:xfrm>
          <a:prstGeom prst="rect">
            <a:avLst/>
          </a:prstGeom>
        </p:spPr>
      </p:pic>
      <p:pic>
        <p:nvPicPr>
          <p:cNvPr id="30" name="Picture 29">
            <a:extLst>
              <a:ext uri="{FF2B5EF4-FFF2-40B4-BE49-F238E27FC236}">
                <a16:creationId xmlns:a16="http://schemas.microsoft.com/office/drawing/2014/main" id="{7D774CD8-58EB-4DC6-AFF2-2FF0F885F510}"/>
              </a:ext>
            </a:extLst>
          </p:cNvPr>
          <p:cNvPicPr>
            <a:picLocks noChangeAspect="1"/>
          </p:cNvPicPr>
          <p:nvPr/>
        </p:nvPicPr>
        <p:blipFill>
          <a:blip r:embed="rId23"/>
          <a:stretch>
            <a:fillRect/>
          </a:stretch>
        </p:blipFill>
        <p:spPr>
          <a:xfrm>
            <a:off x="834549" y="2495982"/>
            <a:ext cx="6071616" cy="6480048"/>
          </a:xfrm>
          <a:prstGeom prst="rect">
            <a:avLst/>
          </a:prstGeom>
        </p:spPr>
      </p:pic>
    </p:spTree>
    <p:extLst>
      <p:ext uri="{BB962C8B-B14F-4D97-AF65-F5344CB8AC3E}">
        <p14:creationId xmlns:p14="http://schemas.microsoft.com/office/powerpoint/2010/main" val="2187148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04190" y="922020"/>
            <a:ext cx="6857047" cy="329565"/>
          </a:xfrm>
        </p:spPr>
        <p:txBody>
          <a:bodyPr/>
          <a:lstStyle/>
          <a:p>
            <a:pPr marL="0" marR="0" lvl="0" indent="0" algn="l" defTabSz="914400" eaLnBrk="1" fontAlgn="auto" latinLnBrk="0" hangingPunct="1">
              <a:lnSpc>
                <a:spcPct val="95999"/>
              </a:lnSpc>
              <a:spcBef>
                <a:spcPts val="0"/>
              </a:spcBef>
              <a:spcAft>
                <a:spcPts val="0"/>
              </a:spcAft>
              <a:buClrTx/>
              <a:buSzTx/>
              <a:buFontTx/>
              <a:buNone/>
              <a:tabLst/>
              <a:defRPr/>
            </a:pPr>
            <a:r>
              <a:rPr lang="en-US" sz="1400" b="1" spc="10" dirty="0">
                <a:solidFill>
                  <a:srgbClr val="000000"/>
                </a:solidFill>
                <a:latin typeface="Tw Cen MT" panose="22635452340000000000" pitchFamily="2"/>
              </a:rPr>
              <a:t>The Docket                                                                            November </a:t>
            </a:r>
            <a:r>
              <a:rPr lang="en-US" sz="1400" b="1" spc="10" dirty="0">
                <a:solidFill>
                  <a:srgbClr val="000000"/>
                </a:solidFill>
                <a:latin typeface="Arial" pitchFamily="34" charset="0"/>
              </a:rPr>
              <a:t>2022  4 of  9</a:t>
            </a:r>
            <a:endParaRPr lang="en-US" sz="1400" dirty="0"/>
          </a:p>
          <a:p>
            <a:endParaRPr lang="en-US" dirty="0"/>
          </a:p>
        </p:txBody>
      </p:sp>
      <p:sp>
        <p:nvSpPr>
          <p:cNvPr id="3" name="Text Placeholder 2"/>
          <p:cNvSpPr>
            <a:spLocks noGrp="1"/>
          </p:cNvSpPr>
          <p:nvPr>
            <p:ph type="body" idx="10"/>
          </p:nvPr>
        </p:nvSpPr>
        <p:spPr>
          <a:xfrm>
            <a:off x="-2669382" y="2769315"/>
            <a:ext cx="1960562" cy="2578179"/>
          </a:xfrm>
        </p:spPr>
        <p:txBody>
          <a:bodyPr/>
          <a:lstStyle/>
          <a:p>
            <a:pPr algn="ctr"/>
            <a:r>
              <a:rPr lang="en-US" sz="1200" b="1" dirty="0">
                <a:latin typeface="Arial" panose="020B0604020202020204" pitchFamily="34" charset="0"/>
                <a:cs typeface="Arial" panose="020B0604020202020204" pitchFamily="34" charset="0"/>
              </a:rPr>
              <a:t>Architectural News</a:t>
            </a: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Many thanks to our Arch committee Chair, Barb Otten and team</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Kristy Mumma, Kathy McCrory, Bonny Smajda and Brenda Schweiger for their help in  keeping our community looking beautiful!!!</a:t>
            </a: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We are excited to announce three new members:</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welcome Jay Cook (Chair), Erik Gregg and Mark Shiplet</a:t>
            </a:r>
            <a:br>
              <a:rPr lang="en-US" sz="1200" b="1" dirty="0">
                <a:latin typeface="Arial" panose="020B0604020202020204" pitchFamily="34" charset="0"/>
                <a:cs typeface="Arial" panose="020B0604020202020204" pitchFamily="34" charset="0"/>
              </a:rPr>
            </a:br>
            <a:endParaRPr lang="en-US" sz="1200" b="1" dirty="0">
              <a:latin typeface="Arial" panose="020B0604020202020204" pitchFamily="34" charset="0"/>
              <a:cs typeface="Arial" panose="020B0604020202020204" pitchFamily="34" charset="0"/>
            </a:endParaRPr>
          </a:p>
          <a:p>
            <a:pPr algn="ct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b="1" u="sng" dirty="0">
                <a:latin typeface="Arial" panose="020B0604020202020204" pitchFamily="34" charset="0"/>
                <a:cs typeface="Arial" panose="020B0604020202020204" pitchFamily="34" charset="0"/>
              </a:rPr>
              <a:t>Annual Inspections   </a:t>
            </a: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r>
              <a:rPr lang="en-US" sz="1100" b="1" u="sng"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r>
              <a:rPr lang="en-US" sz="1100" b="1" u="sng"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We will be sending out the inspection notices to the community by the end of February 2016.  All members that were in violation will receive an email from the Architectural Committee citing what was noticed.  If you are notified, the Architectural committee will expect your attention to the items we found. If you have any questions you can email the Architectural committee at:  </a:t>
            </a:r>
            <a:r>
              <a:rPr lang="en-US" sz="1100" u="sng" dirty="0">
                <a:latin typeface="Arial" panose="020B0604020202020204" pitchFamily="34" charset="0"/>
                <a:cs typeface="Arial" panose="020B0604020202020204" pitchFamily="34" charset="0"/>
                <a:hlinkClick r:id="rId3"/>
              </a:rPr>
              <a:t>ArchComm@TheGablesInfo.com</a:t>
            </a:r>
            <a:br>
              <a:rPr lang="en-US" sz="1100"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pPr marL="0" marR="0">
              <a:spcBef>
                <a:spcPts val="0"/>
              </a:spcBef>
              <a:spcAft>
                <a:spcPts val="0"/>
              </a:spcAft>
            </a:pPr>
            <a:r>
              <a:rPr lang="en-US" sz="1100" b="1" u="sng" dirty="0">
                <a:solidFill>
                  <a:srgbClr val="000000"/>
                </a:solidFill>
                <a:effectLst/>
                <a:latin typeface="Arial"/>
                <a:ea typeface="Calibri"/>
              </a:rPr>
              <a:t>Arch Alteration Application Form</a:t>
            </a:r>
            <a:br>
              <a:rPr lang="en-US" sz="1100" dirty="0">
                <a:solidFill>
                  <a:srgbClr val="000000"/>
                </a:solidFill>
                <a:effectLst/>
                <a:latin typeface="Arial"/>
                <a:ea typeface="Calibri"/>
              </a:rPr>
            </a:br>
            <a:br>
              <a:rPr lang="en-US" sz="1100" dirty="0">
                <a:solidFill>
                  <a:srgbClr val="000000"/>
                </a:solidFill>
                <a:effectLst/>
                <a:latin typeface="Arial"/>
                <a:ea typeface="Calibri"/>
              </a:rPr>
            </a:br>
            <a:r>
              <a:rPr lang="en-US" sz="1100" dirty="0">
                <a:solidFill>
                  <a:srgbClr val="000000"/>
                </a:solidFill>
                <a:effectLst/>
                <a:latin typeface="Arial"/>
                <a:ea typeface="Calibri"/>
              </a:rPr>
              <a:t>If you are going to do </a:t>
            </a:r>
            <a:r>
              <a:rPr lang="en-US" sz="1100" b="1" dirty="0">
                <a:solidFill>
                  <a:srgbClr val="000000"/>
                </a:solidFill>
                <a:effectLst/>
                <a:latin typeface="Arial"/>
                <a:ea typeface="Calibri"/>
              </a:rPr>
              <a:t>any</a:t>
            </a:r>
            <a:r>
              <a:rPr lang="en-US" sz="1100" dirty="0">
                <a:solidFill>
                  <a:srgbClr val="000000"/>
                </a:solidFill>
                <a:effectLst/>
                <a:latin typeface="Arial"/>
                <a:ea typeface="Calibri"/>
              </a:rPr>
              <a:t> improvements to the exterior of your home, you are required to complete the Arch Alteration form that is located on our website at </a:t>
            </a:r>
            <a:r>
              <a:rPr lang="en-US" sz="1100" u="sng" dirty="0">
                <a:solidFill>
                  <a:srgbClr val="000000"/>
                </a:solidFill>
                <a:effectLst/>
                <a:latin typeface="Arial"/>
                <a:ea typeface="Calibri"/>
                <a:hlinkClick r:id="rId4" action="ppaction://hlinkfile"/>
              </a:rPr>
              <a:t>thegablesinfo.com</a:t>
            </a:r>
            <a:r>
              <a:rPr lang="en-US" sz="1100" dirty="0">
                <a:solidFill>
                  <a:srgbClr val="000000"/>
                </a:solidFill>
                <a:effectLst/>
                <a:latin typeface="Arial"/>
                <a:ea typeface="Calibri"/>
              </a:rPr>
              <a:t> under the tab “forms” and return it to the Architectural Committee for review.   A full description is needed and, requires two (2) adjoining neighbors' signatures.</a:t>
            </a:r>
            <a:br>
              <a:rPr lang="en-US" sz="1100" dirty="0">
                <a:solidFill>
                  <a:srgbClr val="000000"/>
                </a:solidFill>
                <a:effectLst/>
                <a:latin typeface="Arial"/>
                <a:ea typeface="Calibri"/>
              </a:rPr>
            </a:br>
            <a:r>
              <a:rPr lang="en-US" sz="1100" dirty="0">
                <a:solidFill>
                  <a:srgbClr val="000000"/>
                </a:solidFill>
                <a:effectLst/>
                <a:latin typeface="Arial"/>
                <a:ea typeface="Calibri"/>
              </a:rPr>
              <a:t>  </a:t>
            </a:r>
            <a:endParaRPr lang="en-US" sz="1600" dirty="0">
              <a:effectLst/>
              <a:latin typeface="Times New Roman"/>
              <a:ea typeface="Calibri"/>
            </a:endParaRPr>
          </a:p>
          <a:p>
            <a:pPr marL="0" marR="0">
              <a:spcBef>
                <a:spcPts val="0"/>
              </a:spcBef>
              <a:spcAft>
                <a:spcPts val="0"/>
              </a:spcAft>
            </a:pPr>
            <a:r>
              <a:rPr lang="en-US" sz="1100" dirty="0">
                <a:solidFill>
                  <a:srgbClr val="000000"/>
                </a:solidFill>
                <a:effectLst/>
                <a:latin typeface="Arial"/>
                <a:ea typeface="Calibri"/>
              </a:rPr>
              <a:t>This requirement maintains our community standards and values.  Thank you to all the homeowners who have followed the procedure in the past.  Should you have any questions, please send an email to the Arch committee at  </a:t>
            </a:r>
            <a:r>
              <a:rPr lang="en-US" sz="1100" u="sng" dirty="0">
                <a:solidFill>
                  <a:srgbClr val="000000"/>
                </a:solidFill>
                <a:effectLst/>
                <a:latin typeface="Arial"/>
                <a:ea typeface="Calibri"/>
                <a:hlinkClick r:id="rId5"/>
              </a:rPr>
              <a:t>ArchComm@thegablesinfo.com</a:t>
            </a:r>
            <a:r>
              <a:rPr lang="en-US" sz="1100" dirty="0">
                <a:solidFill>
                  <a:srgbClr val="000000"/>
                </a:solidFill>
                <a:effectLst/>
                <a:latin typeface="Arial"/>
                <a:ea typeface="Calibri"/>
              </a:rPr>
              <a:t>  </a:t>
            </a:r>
            <a:br>
              <a:rPr lang="en-US" sz="1100" dirty="0">
                <a:solidFill>
                  <a:srgbClr val="000000"/>
                </a:solidFill>
                <a:effectLst/>
                <a:latin typeface="Arial"/>
                <a:ea typeface="Calibri"/>
              </a:rPr>
            </a:br>
            <a:endParaRPr lang="en-US" sz="1600" dirty="0">
              <a:effectLst/>
              <a:latin typeface="Times New Roman"/>
              <a:ea typeface="Calibri"/>
            </a:endParaRPr>
          </a:p>
          <a:p>
            <a:br>
              <a:rPr lang="en-US" sz="1100" b="1"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b="1" u="sng" dirty="0">
                <a:latin typeface="Arial" panose="020B0604020202020204" pitchFamily="34" charset="0"/>
                <a:cs typeface="Arial" panose="020B0604020202020204" pitchFamily="34" charset="0"/>
              </a:rPr>
              <a:t>Tree Trimming Project</a:t>
            </a: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u="sng"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Our community tree trimming project is under way.  Thanks to the neighbors who signed up.</a:t>
            </a:r>
          </a:p>
          <a:p>
            <a:r>
              <a:rPr lang="en-US" sz="1100" dirty="0">
                <a:latin typeface="Arial" panose="020B0604020202020204" pitchFamily="34" charset="0"/>
                <a:cs typeface="Arial" panose="020B0604020202020204" pitchFamily="34" charset="0"/>
              </a:rPr>
              <a:t>Weather permitting we hope to have this project completed by mid February.</a:t>
            </a: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sp>
        <p:nvSpPr>
          <p:cNvPr id="4" name="Text Placeholder 3"/>
          <p:cNvSpPr>
            <a:spLocks noGrp="1"/>
          </p:cNvSpPr>
          <p:nvPr>
            <p:ph type="body" idx="10"/>
          </p:nvPr>
        </p:nvSpPr>
        <p:spPr>
          <a:xfrm>
            <a:off x="8504237" y="4715748"/>
            <a:ext cx="3090228" cy="370364"/>
          </a:xfrm>
        </p:spPr>
        <p:txBody>
          <a:bodyPr>
            <a:normAutofit fontScale="97500"/>
          </a:bodyPr>
          <a:lstStyle/>
          <a:p>
            <a:endParaRPr lang="en-US" dirty="0"/>
          </a:p>
        </p:txBody>
      </p:sp>
      <p:sp>
        <p:nvSpPr>
          <p:cNvPr id="5" name="Text Placeholder 4"/>
          <p:cNvSpPr>
            <a:spLocks noGrp="1"/>
          </p:cNvSpPr>
          <p:nvPr>
            <p:ph type="body" idx="10"/>
          </p:nvPr>
        </p:nvSpPr>
        <p:spPr>
          <a:xfrm>
            <a:off x="8961437" y="8921750"/>
            <a:ext cx="1066800" cy="616744"/>
          </a:xfrm>
        </p:spPr>
        <p:txBody>
          <a:bodyPr/>
          <a:lstStyle/>
          <a:p>
            <a:endParaRPr lang="en-US" dirty="0"/>
          </a:p>
        </p:txBody>
      </p:sp>
      <p:sp>
        <p:nvSpPr>
          <p:cNvPr id="6" name="Text Placeholder 5"/>
          <p:cNvSpPr>
            <a:spLocks noGrp="1"/>
          </p:cNvSpPr>
          <p:nvPr>
            <p:ph type="body" idx="10"/>
          </p:nvPr>
        </p:nvSpPr>
        <p:spPr>
          <a:xfrm flipH="1">
            <a:off x="8199437" y="1727994"/>
            <a:ext cx="3557587" cy="678974"/>
          </a:xfrm>
        </p:spPr>
        <p:txBody>
          <a:bodyPr/>
          <a:lstStyle/>
          <a:p>
            <a:endParaRPr lang="en-US" dirty="0"/>
          </a:p>
        </p:txBody>
      </p:sp>
      <p:sp>
        <p:nvSpPr>
          <p:cNvPr id="7" name="Text Placeholder 6"/>
          <p:cNvSpPr>
            <a:spLocks noGrp="1"/>
          </p:cNvSpPr>
          <p:nvPr>
            <p:ph type="body" idx="10"/>
          </p:nvPr>
        </p:nvSpPr>
        <p:spPr>
          <a:xfrm flipH="1">
            <a:off x="8292306" y="6450250"/>
            <a:ext cx="3167062" cy="687229"/>
          </a:xfrm>
        </p:spPr>
        <p:txBody>
          <a:bodyPr/>
          <a:lstStyle/>
          <a:p>
            <a:endParaRPr lang="en-US" dirty="0"/>
          </a:p>
        </p:txBody>
      </p:sp>
      <p:sp>
        <p:nvSpPr>
          <p:cNvPr id="8" name="Text Placeholder 7"/>
          <p:cNvSpPr>
            <a:spLocks noGrp="1"/>
          </p:cNvSpPr>
          <p:nvPr>
            <p:ph type="body" idx="10"/>
          </p:nvPr>
        </p:nvSpPr>
        <p:spPr>
          <a:xfrm flipH="1" flipV="1">
            <a:off x="9571037" y="3518694"/>
            <a:ext cx="1447800" cy="457200"/>
          </a:xfrm>
        </p:spPr>
        <p:txBody>
          <a:bodyPr/>
          <a:lstStyle/>
          <a:p>
            <a:endParaRPr lang="en-US" dirty="0"/>
          </a:p>
        </p:txBody>
      </p:sp>
      <p:pic>
        <p:nvPicPr>
          <p:cNvPr id="10" name="Picture 9" descr="http://ts1.mm.bing.net/th?id=H.4898647673668268&amp;w=187&amp;h=182&amp;c=7&amp;rs=1&amp;pid=1.7">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3239359" y="3776821"/>
            <a:ext cx="1116013" cy="1148239"/>
          </a:xfrm>
          <a:prstGeom prst="rect">
            <a:avLst/>
          </a:prstGeom>
          <a:noFill/>
          <a:ln>
            <a:noFill/>
          </a:ln>
        </p:spPr>
      </p:pic>
      <p:pic>
        <p:nvPicPr>
          <p:cNvPr id="11" name="Picture 10" descr="http://ts2.mm.bing.net/th?id=H.4673801855765381&amp;w=188&amp;h=181&amp;c=7&amp;rs=1&amp;pid=1.7">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5626508" y="6041037"/>
            <a:ext cx="1543050" cy="1187235"/>
          </a:xfrm>
          <a:prstGeom prst="rect">
            <a:avLst/>
          </a:prstGeom>
          <a:noFill/>
          <a:ln>
            <a:noFill/>
          </a:ln>
        </p:spPr>
      </p:pic>
      <p:pic>
        <p:nvPicPr>
          <p:cNvPr id="12" name="Picture 11" descr="http://ts3.mm.bing.net/th?id=H.4900683488560922&amp;w=231&amp;h=173&amp;c=7&amp;rs=1&amp;pid=1.7">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4600761" y="6858762"/>
            <a:ext cx="1644733" cy="967890"/>
          </a:xfrm>
          <a:prstGeom prst="rect">
            <a:avLst/>
          </a:prstGeom>
          <a:noFill/>
          <a:ln>
            <a:noFill/>
          </a:ln>
        </p:spPr>
      </p:pic>
      <p:pic>
        <p:nvPicPr>
          <p:cNvPr id="2050" name="Picture 2" descr="C:\Users\Brenda\AppData\Local\Microsoft\Windows\INetCache\IE\D9YCM0VK\thank-you[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6363" y="1517016"/>
            <a:ext cx="2227262" cy="8955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02B5FB9-94E6-4F80-A8C4-E7CBF377805F}"/>
              </a:ext>
            </a:extLst>
          </p:cNvPr>
          <p:cNvSpPr txBox="1"/>
          <p:nvPr/>
        </p:nvSpPr>
        <p:spPr>
          <a:xfrm>
            <a:off x="294853" y="1658582"/>
            <a:ext cx="184731" cy="461665"/>
          </a:xfrm>
          <a:prstGeom prst="rect">
            <a:avLst/>
          </a:prstGeom>
          <a:noFill/>
        </p:spPr>
        <p:txBody>
          <a:bodyPr wrap="none" rtlCol="0">
            <a:spAutoFit/>
          </a:bodyPr>
          <a:lstStyle/>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9F7821A-FBDC-45B0-9EF9-4D8BE99A5DF7}"/>
              </a:ext>
            </a:extLst>
          </p:cNvPr>
          <p:cNvPicPr>
            <a:picLocks noChangeAspect="1"/>
          </p:cNvPicPr>
          <p:nvPr/>
        </p:nvPicPr>
        <p:blipFill>
          <a:blip r:embed="rId13"/>
          <a:stretch>
            <a:fillRect/>
          </a:stretch>
        </p:blipFill>
        <p:spPr>
          <a:xfrm>
            <a:off x="-5668963" y="2036530"/>
            <a:ext cx="2043352" cy="1939364"/>
          </a:xfrm>
          <a:prstGeom prst="rect">
            <a:avLst/>
          </a:prstGeom>
        </p:spPr>
      </p:pic>
      <p:sp>
        <p:nvSpPr>
          <p:cNvPr id="17" name="TextBox 16">
            <a:extLst>
              <a:ext uri="{FF2B5EF4-FFF2-40B4-BE49-F238E27FC236}">
                <a16:creationId xmlns:a16="http://schemas.microsoft.com/office/drawing/2014/main" id="{622B8353-5F8E-4C93-A838-41AC04BB8CC2}"/>
              </a:ext>
            </a:extLst>
          </p:cNvPr>
          <p:cNvSpPr txBox="1"/>
          <p:nvPr/>
        </p:nvSpPr>
        <p:spPr>
          <a:xfrm>
            <a:off x="937766" y="7688414"/>
            <a:ext cx="5122863" cy="553998"/>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endParaRPr lang="en-US" dirty="0"/>
          </a:p>
        </p:txBody>
      </p:sp>
      <p:pic>
        <p:nvPicPr>
          <p:cNvPr id="14" name="Picture 13">
            <a:extLst>
              <a:ext uri="{FF2B5EF4-FFF2-40B4-BE49-F238E27FC236}">
                <a16:creationId xmlns:a16="http://schemas.microsoft.com/office/drawing/2014/main" id="{BCC35517-4B39-42FD-B9CA-CA1D8F3816F4}"/>
              </a:ext>
            </a:extLst>
          </p:cNvPr>
          <p:cNvPicPr>
            <a:picLocks noChangeAspect="1"/>
          </p:cNvPicPr>
          <p:nvPr/>
        </p:nvPicPr>
        <p:blipFill>
          <a:blip r:embed="rId14"/>
          <a:stretch>
            <a:fillRect/>
          </a:stretch>
        </p:blipFill>
        <p:spPr>
          <a:xfrm>
            <a:off x="-5919037" y="-267586"/>
            <a:ext cx="2543500" cy="2388440"/>
          </a:xfrm>
          <a:prstGeom prst="rect">
            <a:avLst/>
          </a:prstGeom>
        </p:spPr>
      </p:pic>
      <p:pic>
        <p:nvPicPr>
          <p:cNvPr id="20" name="Picture 19">
            <a:extLst>
              <a:ext uri="{FF2B5EF4-FFF2-40B4-BE49-F238E27FC236}">
                <a16:creationId xmlns:a16="http://schemas.microsoft.com/office/drawing/2014/main" id="{897118AF-5088-4213-8621-BD1B8D2D506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134118" y="5866593"/>
            <a:ext cx="1543050" cy="1030757"/>
          </a:xfrm>
          <a:prstGeom prst="rect">
            <a:avLst/>
          </a:prstGeom>
        </p:spPr>
      </p:pic>
      <p:sp>
        <p:nvSpPr>
          <p:cNvPr id="21" name="TextBox 20">
            <a:extLst>
              <a:ext uri="{FF2B5EF4-FFF2-40B4-BE49-F238E27FC236}">
                <a16:creationId xmlns:a16="http://schemas.microsoft.com/office/drawing/2014/main" id="{0023412B-9377-4E5F-8280-CF57FEE12BFB}"/>
              </a:ext>
            </a:extLst>
          </p:cNvPr>
          <p:cNvSpPr txBox="1"/>
          <p:nvPr/>
        </p:nvSpPr>
        <p:spPr>
          <a:xfrm flipH="1">
            <a:off x="10183391" y="2120854"/>
            <a:ext cx="3356061" cy="7813421"/>
          </a:xfrm>
          <a:prstGeom prst="rect">
            <a:avLst/>
          </a:prstGeom>
          <a:noFill/>
        </p:spPr>
        <p:txBody>
          <a:bodyPr wrap="square" rtlCol="0">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Let it Snow</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The Community asks that neighbors are considerate of their neighbors and pull cars off the roadways and cul-de-sacs during snow events so plows and salt trucks can get through the neighborhood. Clear roads mean we can travel in and out of our community freely.  We also want a clear roads in case emergency vehicles need to get through.</a:t>
            </a:r>
            <a:br>
              <a:rPr lang="en-US" sz="1200" dirty="0">
                <a:latin typeface="Calibri" panose="020F0502020204030204" pitchFamily="34" charset="0"/>
                <a:ea typeface="Calibri" panose="020F0502020204030204" pitchFamily="34" charset="0"/>
                <a:cs typeface="Times New Roman" panose="02020603050405020304" pitchFamily="18" charset="0"/>
              </a:rPr>
            </a:b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The GALH has hired a contractor to remove snow and ice on our community sidewalks at 3” and above. For neighbors who have sidewalks in front of their houses, you are responsible for removing the snow within 48 hrs. (This is a Howard County Law).</a:t>
            </a:r>
            <a:br>
              <a:rPr lang="en-US" sz="1200" dirty="0">
                <a:latin typeface="Calibri" panose="020F0502020204030204" pitchFamily="34" charset="0"/>
                <a:ea typeface="Calibri" panose="020F0502020204030204" pitchFamily="34" charset="0"/>
                <a:cs typeface="Times New Roman" panose="02020603050405020304" pitchFamily="18" charset="0"/>
              </a:rPr>
            </a:b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b="1" dirty="0">
                <a:latin typeface="Calibri" panose="020F0502020204030204" pitchFamily="34" charset="0"/>
                <a:ea typeface="Calibri" panose="020F0502020204030204" pitchFamily="34" charset="0"/>
                <a:cs typeface="Times New Roman" panose="02020603050405020304" pitchFamily="18" charset="0"/>
              </a:rPr>
              <a:t>Dogs and Cats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Dogs should be on a leash when on public property. Dogs and cats should not be allowed to roam the neighborhood freely. Pets could be hit by cars if left unattended. Please see page 4 for dog poop issues.</a:t>
            </a: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2020 Community Projects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Each year the Architectural committee tries to get together group discounts for community projects. This year we have the following projects in mind:</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Tree and shrub trimming- Power wash project was a success. Many homeowners took advantage of the discount group price and had their houses and driveways cleaned.</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Power Washing</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Concrete driveway repairs or replacement</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The ArchComm will be sending out notices via our Group Facebook site and email when these projects will be available.</a:t>
            </a:r>
          </a:p>
        </p:txBody>
      </p:sp>
      <p:sp>
        <p:nvSpPr>
          <p:cNvPr id="22" name="TextBox 21">
            <a:extLst>
              <a:ext uri="{FF2B5EF4-FFF2-40B4-BE49-F238E27FC236}">
                <a16:creationId xmlns:a16="http://schemas.microsoft.com/office/drawing/2014/main" id="{3D2F571E-9AD7-486C-8B12-45A85E52E549}"/>
              </a:ext>
            </a:extLst>
          </p:cNvPr>
          <p:cNvSpPr txBox="1"/>
          <p:nvPr/>
        </p:nvSpPr>
        <p:spPr>
          <a:xfrm>
            <a:off x="-5453003" y="7319082"/>
            <a:ext cx="5022080" cy="369332"/>
          </a:xfrm>
          <a:prstGeom prst="rect">
            <a:avLst/>
          </a:prstGeom>
          <a:noFill/>
        </p:spPr>
        <p:txBody>
          <a:bodyPr wrap="none" rtlCol="0">
            <a:spAutoFit/>
          </a:bodyPr>
          <a:lstStyle/>
          <a:p>
            <a:r>
              <a:rPr lang="en-US" dirty="0">
                <a:solidFill>
                  <a:srgbClr val="FF0000"/>
                </a:solidFill>
              </a:rPr>
              <a:t>After Photos will be inserted after Tuesday’s project</a:t>
            </a:r>
          </a:p>
        </p:txBody>
      </p:sp>
      <p:pic>
        <p:nvPicPr>
          <p:cNvPr id="23" name="Picture 22">
            <a:extLst>
              <a:ext uri="{FF2B5EF4-FFF2-40B4-BE49-F238E27FC236}">
                <a16:creationId xmlns:a16="http://schemas.microsoft.com/office/drawing/2014/main" id="{1068FACB-540E-4598-A636-08B5EA145D5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5400000">
            <a:off x="-6246020" y="5354006"/>
            <a:ext cx="1864817" cy="1398613"/>
          </a:xfrm>
          <a:prstGeom prst="rect">
            <a:avLst/>
          </a:prstGeom>
        </p:spPr>
      </p:pic>
      <p:pic>
        <p:nvPicPr>
          <p:cNvPr id="25" name="Picture 24">
            <a:extLst>
              <a:ext uri="{FF2B5EF4-FFF2-40B4-BE49-F238E27FC236}">
                <a16:creationId xmlns:a16="http://schemas.microsoft.com/office/drawing/2014/main" id="{5400A509-2E69-4387-BE29-EAB58955501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72734" y="5554114"/>
            <a:ext cx="1960562" cy="1470422"/>
          </a:xfrm>
          <a:prstGeom prst="rect">
            <a:avLst/>
          </a:prstGeom>
        </p:spPr>
      </p:pic>
      <p:pic>
        <p:nvPicPr>
          <p:cNvPr id="27" name="Picture 26">
            <a:extLst>
              <a:ext uri="{FF2B5EF4-FFF2-40B4-BE49-F238E27FC236}">
                <a16:creationId xmlns:a16="http://schemas.microsoft.com/office/drawing/2014/main" id="{76F7F179-B70A-4CE5-84D2-772A84C735E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526269" y="5389535"/>
            <a:ext cx="1960563" cy="1470422"/>
          </a:xfrm>
          <a:prstGeom prst="rect">
            <a:avLst/>
          </a:prstGeom>
        </p:spPr>
      </p:pic>
      <p:sp>
        <p:nvSpPr>
          <p:cNvPr id="18" name="TextBox 17">
            <a:extLst>
              <a:ext uri="{FF2B5EF4-FFF2-40B4-BE49-F238E27FC236}">
                <a16:creationId xmlns:a16="http://schemas.microsoft.com/office/drawing/2014/main" id="{83363609-C885-4448-A57C-3226C19DAD5A}"/>
              </a:ext>
            </a:extLst>
          </p:cNvPr>
          <p:cNvSpPr txBox="1"/>
          <p:nvPr/>
        </p:nvSpPr>
        <p:spPr>
          <a:xfrm>
            <a:off x="2992039" y="1314369"/>
            <a:ext cx="1978427"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2022 Budget Preliminary</a:t>
            </a:r>
          </a:p>
        </p:txBody>
      </p:sp>
      <p:pic>
        <p:nvPicPr>
          <p:cNvPr id="28" name="Picture 27">
            <a:extLst>
              <a:ext uri="{FF2B5EF4-FFF2-40B4-BE49-F238E27FC236}">
                <a16:creationId xmlns:a16="http://schemas.microsoft.com/office/drawing/2014/main" id="{0E4EF438-CEC4-42DB-806F-FAE3BF8971A2}"/>
              </a:ext>
            </a:extLst>
          </p:cNvPr>
          <p:cNvPicPr>
            <a:picLocks noChangeAspect="1"/>
          </p:cNvPicPr>
          <p:nvPr/>
        </p:nvPicPr>
        <p:blipFill>
          <a:blip r:embed="rId19"/>
          <a:stretch>
            <a:fillRect/>
          </a:stretch>
        </p:blipFill>
        <p:spPr>
          <a:xfrm>
            <a:off x="-3048896" y="2934063"/>
            <a:ext cx="2092559" cy="2578179"/>
          </a:xfrm>
          <a:prstGeom prst="rect">
            <a:avLst/>
          </a:prstGeom>
        </p:spPr>
      </p:pic>
      <p:sp>
        <p:nvSpPr>
          <p:cNvPr id="24" name="TextBox 23">
            <a:extLst>
              <a:ext uri="{FF2B5EF4-FFF2-40B4-BE49-F238E27FC236}">
                <a16:creationId xmlns:a16="http://schemas.microsoft.com/office/drawing/2014/main" id="{191C5183-B963-4EC6-8A8A-9E5A374EC600}"/>
              </a:ext>
            </a:extLst>
          </p:cNvPr>
          <p:cNvSpPr txBox="1"/>
          <p:nvPr/>
        </p:nvSpPr>
        <p:spPr>
          <a:xfrm>
            <a:off x="849277" y="1263478"/>
            <a:ext cx="184731" cy="923330"/>
          </a:xfrm>
          <a:prstGeom prst="rect">
            <a:avLst/>
          </a:prstGeom>
          <a:noFill/>
        </p:spPr>
        <p:txBody>
          <a:bodyPr wrap="none" rtlCol="0">
            <a:spAutoFit/>
          </a:bodyPr>
          <a:lstStyle/>
          <a:p>
            <a:endParaRPr lang="en-US" dirty="0"/>
          </a:p>
          <a:p>
            <a:endParaRPr lang="en-US" dirty="0"/>
          </a:p>
          <a:p>
            <a:endParaRPr lang="en-US" dirty="0"/>
          </a:p>
        </p:txBody>
      </p:sp>
      <p:pic>
        <p:nvPicPr>
          <p:cNvPr id="16" name="Picture 15">
            <a:extLst>
              <a:ext uri="{FF2B5EF4-FFF2-40B4-BE49-F238E27FC236}">
                <a16:creationId xmlns:a16="http://schemas.microsoft.com/office/drawing/2014/main" id="{2D77013A-8BA7-413D-BB80-A80DEC528000}"/>
              </a:ext>
            </a:extLst>
          </p:cNvPr>
          <p:cNvPicPr>
            <a:picLocks noChangeAspect="1"/>
          </p:cNvPicPr>
          <p:nvPr/>
        </p:nvPicPr>
        <p:blipFill>
          <a:blip r:embed="rId20"/>
          <a:stretch>
            <a:fillRect/>
          </a:stretch>
        </p:blipFill>
        <p:spPr>
          <a:xfrm>
            <a:off x="-3095044" y="-40405"/>
            <a:ext cx="2410881" cy="2269974"/>
          </a:xfrm>
          <a:prstGeom prst="rect">
            <a:avLst/>
          </a:prstGeom>
        </p:spPr>
      </p:pic>
      <p:pic>
        <p:nvPicPr>
          <p:cNvPr id="19" name="Picture 18">
            <a:extLst>
              <a:ext uri="{FF2B5EF4-FFF2-40B4-BE49-F238E27FC236}">
                <a16:creationId xmlns:a16="http://schemas.microsoft.com/office/drawing/2014/main" id="{11679C7E-034A-4E6F-9440-90807C336B6D}"/>
              </a:ext>
            </a:extLst>
          </p:cNvPr>
          <p:cNvPicPr>
            <a:picLocks noChangeAspect="1"/>
          </p:cNvPicPr>
          <p:nvPr/>
        </p:nvPicPr>
        <p:blipFill>
          <a:blip r:embed="rId21"/>
          <a:stretch>
            <a:fillRect/>
          </a:stretch>
        </p:blipFill>
        <p:spPr>
          <a:xfrm>
            <a:off x="-1586397" y="1799214"/>
            <a:ext cx="1182727" cy="951058"/>
          </a:xfrm>
          <a:prstGeom prst="rect">
            <a:avLst/>
          </a:prstGeom>
        </p:spPr>
      </p:pic>
      <p:pic>
        <p:nvPicPr>
          <p:cNvPr id="26" name="Picture 25">
            <a:extLst>
              <a:ext uri="{FF2B5EF4-FFF2-40B4-BE49-F238E27FC236}">
                <a16:creationId xmlns:a16="http://schemas.microsoft.com/office/drawing/2014/main" id="{D2981FC5-2255-4A39-8E3B-C40E7741BF9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232754" y="8285777"/>
            <a:ext cx="2309653" cy="596039"/>
          </a:xfrm>
          <a:prstGeom prst="rect">
            <a:avLst/>
          </a:prstGeom>
        </p:spPr>
      </p:pic>
      <p:pic>
        <p:nvPicPr>
          <p:cNvPr id="29" name="Picture 28">
            <a:extLst>
              <a:ext uri="{FF2B5EF4-FFF2-40B4-BE49-F238E27FC236}">
                <a16:creationId xmlns:a16="http://schemas.microsoft.com/office/drawing/2014/main" id="{1D9D9392-B082-41FF-848E-597484324E8C}"/>
              </a:ext>
            </a:extLst>
          </p:cNvPr>
          <p:cNvPicPr>
            <a:picLocks noChangeAspect="1"/>
          </p:cNvPicPr>
          <p:nvPr/>
        </p:nvPicPr>
        <p:blipFill>
          <a:blip r:embed="rId23"/>
          <a:stretch>
            <a:fillRect/>
          </a:stretch>
        </p:blipFill>
        <p:spPr>
          <a:xfrm>
            <a:off x="762317" y="1232694"/>
            <a:ext cx="6035040" cy="8229600"/>
          </a:xfrm>
          <a:prstGeom prst="rect">
            <a:avLst/>
          </a:prstGeom>
        </p:spPr>
      </p:pic>
    </p:spTree>
    <p:extLst>
      <p:ext uri="{BB962C8B-B14F-4D97-AF65-F5344CB8AC3E}">
        <p14:creationId xmlns:p14="http://schemas.microsoft.com/office/powerpoint/2010/main" val="2065888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04190" y="977497"/>
            <a:ext cx="6857047" cy="329565"/>
          </a:xfrm>
        </p:spPr>
        <p:txBody>
          <a:bodyPr/>
          <a:lstStyle/>
          <a:p>
            <a:pPr marL="0" marR="0" lvl="0" indent="0" algn="l" defTabSz="914400" eaLnBrk="1" fontAlgn="auto" latinLnBrk="0" hangingPunct="1">
              <a:lnSpc>
                <a:spcPct val="95999"/>
              </a:lnSpc>
              <a:spcBef>
                <a:spcPts val="0"/>
              </a:spcBef>
              <a:spcAft>
                <a:spcPts val="0"/>
              </a:spcAft>
              <a:buClrTx/>
              <a:buSzTx/>
              <a:buFontTx/>
              <a:buNone/>
              <a:tabLst/>
              <a:defRPr/>
            </a:pPr>
            <a:r>
              <a:rPr lang="en-US" sz="1400" b="1" spc="10" dirty="0">
                <a:solidFill>
                  <a:srgbClr val="000000"/>
                </a:solidFill>
                <a:latin typeface="Tw Cen MT" panose="22635452340000000000" pitchFamily="2"/>
              </a:rPr>
              <a:t>The Docket                                                                           November  2022    </a:t>
            </a:r>
            <a:r>
              <a:rPr lang="en-US" sz="1400" b="1" spc="10" dirty="0">
                <a:solidFill>
                  <a:srgbClr val="000000"/>
                </a:solidFill>
                <a:latin typeface="Arial" pitchFamily="34" charset="0"/>
              </a:rPr>
              <a:t> 5 of  9                                                                                                            </a:t>
            </a:r>
            <a:endParaRPr lang="en-US" sz="1400" dirty="0"/>
          </a:p>
          <a:p>
            <a:endParaRPr lang="en-US" dirty="0"/>
          </a:p>
        </p:txBody>
      </p:sp>
      <p:sp>
        <p:nvSpPr>
          <p:cNvPr id="3" name="Text Placeholder 2"/>
          <p:cNvSpPr>
            <a:spLocks noGrp="1"/>
          </p:cNvSpPr>
          <p:nvPr>
            <p:ph type="body" idx="10"/>
          </p:nvPr>
        </p:nvSpPr>
        <p:spPr>
          <a:xfrm>
            <a:off x="-2669382" y="2769315"/>
            <a:ext cx="1960562" cy="2578179"/>
          </a:xfrm>
        </p:spPr>
        <p:txBody>
          <a:bodyPr/>
          <a:lstStyle/>
          <a:p>
            <a:pPr algn="ctr"/>
            <a:r>
              <a:rPr lang="en-US" sz="1200" b="1" dirty="0">
                <a:latin typeface="Arial" panose="020B0604020202020204" pitchFamily="34" charset="0"/>
                <a:cs typeface="Arial" panose="020B0604020202020204" pitchFamily="34" charset="0"/>
              </a:rPr>
              <a:t>Architectural News</a:t>
            </a: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Many thanks to our Arch committee Chair, Barb Otten and team</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Kristy Mumma, Kathy McCrory, Bonny Smajda and Brenda Schweiger for their help in  keeping our community looking beautiful!!!</a:t>
            </a: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We are excited to announce three new members:</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welcome Jay Cook (Chair), Erik Gregg and Mark Shiplet</a:t>
            </a:r>
            <a:br>
              <a:rPr lang="en-US" sz="1200" b="1" dirty="0">
                <a:latin typeface="Arial" panose="020B0604020202020204" pitchFamily="34" charset="0"/>
                <a:cs typeface="Arial" panose="020B0604020202020204" pitchFamily="34" charset="0"/>
              </a:rPr>
            </a:br>
            <a:endParaRPr lang="en-US" sz="1200" b="1" dirty="0">
              <a:latin typeface="Arial" panose="020B0604020202020204" pitchFamily="34" charset="0"/>
              <a:cs typeface="Arial" panose="020B0604020202020204" pitchFamily="34" charset="0"/>
            </a:endParaRPr>
          </a:p>
          <a:p>
            <a:pPr algn="ct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b="1" u="sng" dirty="0">
                <a:latin typeface="Arial" panose="020B0604020202020204" pitchFamily="34" charset="0"/>
                <a:cs typeface="Arial" panose="020B0604020202020204" pitchFamily="34" charset="0"/>
              </a:rPr>
              <a:t>Annual Inspections   </a:t>
            </a: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r>
              <a:rPr lang="en-US" sz="1100" b="1" u="sng"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r>
              <a:rPr lang="en-US" sz="1100" b="1" u="sng"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We will be sending out the inspection notices to the community by the end of February 2016.  All members that were in violation will receive an email from the Architectural Committee citing what was noticed.  If you are notified, the Architectural committee will expect your attention to the items we found. If you have any questions you can email the Architectural committee at:  </a:t>
            </a:r>
            <a:r>
              <a:rPr lang="en-US" sz="1100" u="sng" dirty="0">
                <a:latin typeface="Arial" panose="020B0604020202020204" pitchFamily="34" charset="0"/>
                <a:cs typeface="Arial" panose="020B0604020202020204" pitchFamily="34" charset="0"/>
                <a:hlinkClick r:id="rId3"/>
              </a:rPr>
              <a:t>ArchComm@TheGablesInfo.com</a:t>
            </a:r>
            <a:br>
              <a:rPr lang="en-US" sz="1100"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pPr marL="0" marR="0">
              <a:spcBef>
                <a:spcPts val="0"/>
              </a:spcBef>
              <a:spcAft>
                <a:spcPts val="0"/>
              </a:spcAft>
            </a:pPr>
            <a:r>
              <a:rPr lang="en-US" sz="1100" b="1" u="sng" dirty="0">
                <a:solidFill>
                  <a:srgbClr val="000000"/>
                </a:solidFill>
                <a:effectLst/>
                <a:latin typeface="Arial"/>
                <a:ea typeface="Calibri"/>
              </a:rPr>
              <a:t>Arch Alteration Application Form</a:t>
            </a:r>
            <a:br>
              <a:rPr lang="en-US" sz="1100" dirty="0">
                <a:solidFill>
                  <a:srgbClr val="000000"/>
                </a:solidFill>
                <a:effectLst/>
                <a:latin typeface="Arial"/>
                <a:ea typeface="Calibri"/>
              </a:rPr>
            </a:br>
            <a:br>
              <a:rPr lang="en-US" sz="1100" dirty="0">
                <a:solidFill>
                  <a:srgbClr val="000000"/>
                </a:solidFill>
                <a:effectLst/>
                <a:latin typeface="Arial"/>
                <a:ea typeface="Calibri"/>
              </a:rPr>
            </a:br>
            <a:r>
              <a:rPr lang="en-US" sz="1100" dirty="0">
                <a:solidFill>
                  <a:srgbClr val="000000"/>
                </a:solidFill>
                <a:effectLst/>
                <a:latin typeface="Arial"/>
                <a:ea typeface="Calibri"/>
              </a:rPr>
              <a:t>If you are going to do </a:t>
            </a:r>
            <a:r>
              <a:rPr lang="en-US" sz="1100" b="1" dirty="0">
                <a:solidFill>
                  <a:srgbClr val="000000"/>
                </a:solidFill>
                <a:effectLst/>
                <a:latin typeface="Arial"/>
                <a:ea typeface="Calibri"/>
              </a:rPr>
              <a:t>any</a:t>
            </a:r>
            <a:r>
              <a:rPr lang="en-US" sz="1100" dirty="0">
                <a:solidFill>
                  <a:srgbClr val="000000"/>
                </a:solidFill>
                <a:effectLst/>
                <a:latin typeface="Arial"/>
                <a:ea typeface="Calibri"/>
              </a:rPr>
              <a:t> improvements to the exterior of your home, you are required to complete the Arch Alteration form that is located on our website at </a:t>
            </a:r>
            <a:r>
              <a:rPr lang="en-US" sz="1100" u="sng" dirty="0">
                <a:solidFill>
                  <a:srgbClr val="000000"/>
                </a:solidFill>
                <a:effectLst/>
                <a:latin typeface="Arial"/>
                <a:ea typeface="Calibri"/>
                <a:hlinkClick r:id="rId4" action="ppaction://hlinkfile"/>
              </a:rPr>
              <a:t>thegablesinfo.com</a:t>
            </a:r>
            <a:r>
              <a:rPr lang="en-US" sz="1100" dirty="0">
                <a:solidFill>
                  <a:srgbClr val="000000"/>
                </a:solidFill>
                <a:effectLst/>
                <a:latin typeface="Arial"/>
                <a:ea typeface="Calibri"/>
              </a:rPr>
              <a:t> under the tab “forms” and return it to the Architectural Committee for review.   A full description is needed and, requires two (2) adjoining neighbors' signatures.</a:t>
            </a:r>
            <a:br>
              <a:rPr lang="en-US" sz="1100" dirty="0">
                <a:solidFill>
                  <a:srgbClr val="000000"/>
                </a:solidFill>
                <a:effectLst/>
                <a:latin typeface="Arial"/>
                <a:ea typeface="Calibri"/>
              </a:rPr>
            </a:br>
            <a:r>
              <a:rPr lang="en-US" sz="1100" dirty="0">
                <a:solidFill>
                  <a:srgbClr val="000000"/>
                </a:solidFill>
                <a:effectLst/>
                <a:latin typeface="Arial"/>
                <a:ea typeface="Calibri"/>
              </a:rPr>
              <a:t>  </a:t>
            </a:r>
            <a:endParaRPr lang="en-US" sz="1600" dirty="0">
              <a:effectLst/>
              <a:latin typeface="Times New Roman"/>
              <a:ea typeface="Calibri"/>
            </a:endParaRPr>
          </a:p>
          <a:p>
            <a:pPr marL="0" marR="0">
              <a:spcBef>
                <a:spcPts val="0"/>
              </a:spcBef>
              <a:spcAft>
                <a:spcPts val="0"/>
              </a:spcAft>
            </a:pPr>
            <a:r>
              <a:rPr lang="en-US" sz="1100" dirty="0">
                <a:solidFill>
                  <a:srgbClr val="000000"/>
                </a:solidFill>
                <a:effectLst/>
                <a:latin typeface="Arial"/>
                <a:ea typeface="Calibri"/>
              </a:rPr>
              <a:t>This requirement maintains our community standards and values.  Thank you to all the homeowners who have followed the procedure in the past.  Should you have any questions, please send an email to the Arch committee at  </a:t>
            </a:r>
            <a:r>
              <a:rPr lang="en-US" sz="1100" u="sng" dirty="0">
                <a:solidFill>
                  <a:srgbClr val="000000"/>
                </a:solidFill>
                <a:effectLst/>
                <a:latin typeface="Arial"/>
                <a:ea typeface="Calibri"/>
                <a:hlinkClick r:id="rId5"/>
              </a:rPr>
              <a:t>ArchComm@thegablesinfo.com</a:t>
            </a:r>
            <a:r>
              <a:rPr lang="en-US" sz="1100" dirty="0">
                <a:solidFill>
                  <a:srgbClr val="000000"/>
                </a:solidFill>
                <a:effectLst/>
                <a:latin typeface="Arial"/>
                <a:ea typeface="Calibri"/>
              </a:rPr>
              <a:t>  </a:t>
            </a:r>
            <a:br>
              <a:rPr lang="en-US" sz="1100" dirty="0">
                <a:solidFill>
                  <a:srgbClr val="000000"/>
                </a:solidFill>
                <a:effectLst/>
                <a:latin typeface="Arial"/>
                <a:ea typeface="Calibri"/>
              </a:rPr>
            </a:br>
            <a:endParaRPr lang="en-US" sz="1600" dirty="0">
              <a:effectLst/>
              <a:latin typeface="Times New Roman"/>
              <a:ea typeface="Calibri"/>
            </a:endParaRPr>
          </a:p>
          <a:p>
            <a:br>
              <a:rPr lang="en-US" sz="1100" b="1"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b="1" u="sng" dirty="0">
                <a:latin typeface="Arial" panose="020B0604020202020204" pitchFamily="34" charset="0"/>
                <a:cs typeface="Arial" panose="020B0604020202020204" pitchFamily="34" charset="0"/>
              </a:rPr>
              <a:t>Tree Trimming Project</a:t>
            </a: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u="sng"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Our community tree trimming project is under way.  Thanks to the neighbors who signed up.</a:t>
            </a:r>
          </a:p>
          <a:p>
            <a:r>
              <a:rPr lang="en-US" sz="1100" dirty="0">
                <a:latin typeface="Arial" panose="020B0604020202020204" pitchFamily="34" charset="0"/>
                <a:cs typeface="Arial" panose="020B0604020202020204" pitchFamily="34" charset="0"/>
              </a:rPr>
              <a:t>Weather permitting we hope to have this project completed by mid February.</a:t>
            </a: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sp>
        <p:nvSpPr>
          <p:cNvPr id="4" name="Text Placeholder 3"/>
          <p:cNvSpPr>
            <a:spLocks noGrp="1"/>
          </p:cNvSpPr>
          <p:nvPr>
            <p:ph type="body" idx="10"/>
          </p:nvPr>
        </p:nvSpPr>
        <p:spPr>
          <a:xfrm>
            <a:off x="8504237" y="4715748"/>
            <a:ext cx="3090228" cy="370364"/>
          </a:xfrm>
        </p:spPr>
        <p:txBody>
          <a:bodyPr>
            <a:normAutofit fontScale="97500"/>
          </a:bodyPr>
          <a:lstStyle/>
          <a:p>
            <a:endParaRPr lang="en-US" dirty="0"/>
          </a:p>
        </p:txBody>
      </p:sp>
      <p:sp>
        <p:nvSpPr>
          <p:cNvPr id="5" name="Text Placeholder 4"/>
          <p:cNvSpPr>
            <a:spLocks noGrp="1"/>
          </p:cNvSpPr>
          <p:nvPr>
            <p:ph type="body" idx="10"/>
          </p:nvPr>
        </p:nvSpPr>
        <p:spPr>
          <a:xfrm>
            <a:off x="8961437" y="8921750"/>
            <a:ext cx="1066800" cy="616744"/>
          </a:xfrm>
        </p:spPr>
        <p:txBody>
          <a:bodyPr/>
          <a:lstStyle/>
          <a:p>
            <a:endParaRPr lang="en-US" dirty="0"/>
          </a:p>
        </p:txBody>
      </p:sp>
      <p:sp>
        <p:nvSpPr>
          <p:cNvPr id="6" name="Text Placeholder 5"/>
          <p:cNvSpPr>
            <a:spLocks noGrp="1"/>
          </p:cNvSpPr>
          <p:nvPr>
            <p:ph type="body" idx="10"/>
          </p:nvPr>
        </p:nvSpPr>
        <p:spPr>
          <a:xfrm flipH="1">
            <a:off x="8199437" y="1727994"/>
            <a:ext cx="3557587" cy="678974"/>
          </a:xfrm>
        </p:spPr>
        <p:txBody>
          <a:bodyPr/>
          <a:lstStyle/>
          <a:p>
            <a:endParaRPr lang="en-US" dirty="0"/>
          </a:p>
        </p:txBody>
      </p:sp>
      <p:sp>
        <p:nvSpPr>
          <p:cNvPr id="7" name="Text Placeholder 6"/>
          <p:cNvSpPr>
            <a:spLocks noGrp="1"/>
          </p:cNvSpPr>
          <p:nvPr>
            <p:ph type="body" idx="10"/>
          </p:nvPr>
        </p:nvSpPr>
        <p:spPr>
          <a:xfrm flipH="1">
            <a:off x="8292306" y="6450250"/>
            <a:ext cx="3167062" cy="687229"/>
          </a:xfrm>
        </p:spPr>
        <p:txBody>
          <a:bodyPr/>
          <a:lstStyle/>
          <a:p>
            <a:endParaRPr lang="en-US" dirty="0"/>
          </a:p>
        </p:txBody>
      </p:sp>
      <p:sp>
        <p:nvSpPr>
          <p:cNvPr id="8" name="Text Placeholder 7"/>
          <p:cNvSpPr>
            <a:spLocks noGrp="1"/>
          </p:cNvSpPr>
          <p:nvPr>
            <p:ph type="body" idx="10"/>
          </p:nvPr>
        </p:nvSpPr>
        <p:spPr>
          <a:xfrm flipH="1" flipV="1">
            <a:off x="9571037" y="3518694"/>
            <a:ext cx="1447800" cy="457200"/>
          </a:xfrm>
        </p:spPr>
        <p:txBody>
          <a:bodyPr/>
          <a:lstStyle/>
          <a:p>
            <a:endParaRPr lang="en-US" dirty="0"/>
          </a:p>
        </p:txBody>
      </p:sp>
      <p:pic>
        <p:nvPicPr>
          <p:cNvPr id="10" name="Picture 9" descr="http://ts1.mm.bing.net/th?id=H.4898647673668268&amp;w=187&amp;h=182&amp;c=7&amp;rs=1&amp;pid=1.7">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3239359" y="3776821"/>
            <a:ext cx="1116013" cy="1148239"/>
          </a:xfrm>
          <a:prstGeom prst="rect">
            <a:avLst/>
          </a:prstGeom>
          <a:noFill/>
          <a:ln>
            <a:noFill/>
          </a:ln>
        </p:spPr>
      </p:pic>
      <p:pic>
        <p:nvPicPr>
          <p:cNvPr id="11" name="Picture 10" descr="http://ts2.mm.bing.net/th?id=H.4673801855765381&amp;w=188&amp;h=181&amp;c=7&amp;rs=1&amp;pid=1.7">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5626508" y="6041037"/>
            <a:ext cx="1543050" cy="1187235"/>
          </a:xfrm>
          <a:prstGeom prst="rect">
            <a:avLst/>
          </a:prstGeom>
          <a:noFill/>
          <a:ln>
            <a:noFill/>
          </a:ln>
        </p:spPr>
      </p:pic>
      <p:pic>
        <p:nvPicPr>
          <p:cNvPr id="12" name="Picture 11" descr="http://ts3.mm.bing.net/th?id=H.4900683488560922&amp;w=231&amp;h=173&amp;c=7&amp;rs=1&amp;pid=1.7">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4600761" y="6858762"/>
            <a:ext cx="1644733" cy="967890"/>
          </a:xfrm>
          <a:prstGeom prst="rect">
            <a:avLst/>
          </a:prstGeom>
          <a:noFill/>
          <a:ln>
            <a:noFill/>
          </a:ln>
        </p:spPr>
      </p:pic>
      <p:pic>
        <p:nvPicPr>
          <p:cNvPr id="2050" name="Picture 2" descr="C:\Users\Brenda\AppData\Local\Microsoft\Windows\INetCache\IE\D9YCM0VK\thank-you[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6363" y="1517016"/>
            <a:ext cx="2227262" cy="8955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02B5FB9-94E6-4F80-A8C4-E7CBF377805F}"/>
              </a:ext>
            </a:extLst>
          </p:cNvPr>
          <p:cNvSpPr txBox="1"/>
          <p:nvPr/>
        </p:nvSpPr>
        <p:spPr>
          <a:xfrm>
            <a:off x="294853" y="1658582"/>
            <a:ext cx="184731" cy="461665"/>
          </a:xfrm>
          <a:prstGeom prst="rect">
            <a:avLst/>
          </a:prstGeom>
          <a:noFill/>
        </p:spPr>
        <p:txBody>
          <a:bodyPr wrap="none" rtlCol="0">
            <a:spAutoFit/>
          </a:bodyPr>
          <a:lstStyle/>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9F7821A-FBDC-45B0-9EF9-4D8BE99A5DF7}"/>
              </a:ext>
            </a:extLst>
          </p:cNvPr>
          <p:cNvPicPr>
            <a:picLocks noChangeAspect="1"/>
          </p:cNvPicPr>
          <p:nvPr/>
        </p:nvPicPr>
        <p:blipFill>
          <a:blip r:embed="rId13"/>
          <a:stretch>
            <a:fillRect/>
          </a:stretch>
        </p:blipFill>
        <p:spPr>
          <a:xfrm>
            <a:off x="-5668963" y="2036530"/>
            <a:ext cx="2043352" cy="1939364"/>
          </a:xfrm>
          <a:prstGeom prst="rect">
            <a:avLst/>
          </a:prstGeom>
        </p:spPr>
      </p:pic>
      <p:sp>
        <p:nvSpPr>
          <p:cNvPr id="17" name="TextBox 16">
            <a:extLst>
              <a:ext uri="{FF2B5EF4-FFF2-40B4-BE49-F238E27FC236}">
                <a16:creationId xmlns:a16="http://schemas.microsoft.com/office/drawing/2014/main" id="{622B8353-5F8E-4C93-A838-41AC04BB8CC2}"/>
              </a:ext>
            </a:extLst>
          </p:cNvPr>
          <p:cNvSpPr txBox="1"/>
          <p:nvPr/>
        </p:nvSpPr>
        <p:spPr>
          <a:xfrm>
            <a:off x="937766" y="7688414"/>
            <a:ext cx="5122863" cy="553998"/>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endParaRPr lang="en-US" dirty="0"/>
          </a:p>
        </p:txBody>
      </p:sp>
      <p:pic>
        <p:nvPicPr>
          <p:cNvPr id="14" name="Picture 13">
            <a:extLst>
              <a:ext uri="{FF2B5EF4-FFF2-40B4-BE49-F238E27FC236}">
                <a16:creationId xmlns:a16="http://schemas.microsoft.com/office/drawing/2014/main" id="{BCC35517-4B39-42FD-B9CA-CA1D8F3816F4}"/>
              </a:ext>
            </a:extLst>
          </p:cNvPr>
          <p:cNvPicPr>
            <a:picLocks noChangeAspect="1"/>
          </p:cNvPicPr>
          <p:nvPr/>
        </p:nvPicPr>
        <p:blipFill>
          <a:blip r:embed="rId14"/>
          <a:stretch>
            <a:fillRect/>
          </a:stretch>
        </p:blipFill>
        <p:spPr>
          <a:xfrm>
            <a:off x="-5919037" y="-267586"/>
            <a:ext cx="2543500" cy="2388440"/>
          </a:xfrm>
          <a:prstGeom prst="rect">
            <a:avLst/>
          </a:prstGeom>
        </p:spPr>
      </p:pic>
      <p:pic>
        <p:nvPicPr>
          <p:cNvPr id="20" name="Picture 19">
            <a:extLst>
              <a:ext uri="{FF2B5EF4-FFF2-40B4-BE49-F238E27FC236}">
                <a16:creationId xmlns:a16="http://schemas.microsoft.com/office/drawing/2014/main" id="{897118AF-5088-4213-8621-BD1B8D2D506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134118" y="5866593"/>
            <a:ext cx="1543050" cy="1030757"/>
          </a:xfrm>
          <a:prstGeom prst="rect">
            <a:avLst/>
          </a:prstGeom>
        </p:spPr>
      </p:pic>
      <p:sp>
        <p:nvSpPr>
          <p:cNvPr id="21" name="TextBox 20">
            <a:extLst>
              <a:ext uri="{FF2B5EF4-FFF2-40B4-BE49-F238E27FC236}">
                <a16:creationId xmlns:a16="http://schemas.microsoft.com/office/drawing/2014/main" id="{0023412B-9377-4E5F-8280-CF57FEE12BFB}"/>
              </a:ext>
            </a:extLst>
          </p:cNvPr>
          <p:cNvSpPr txBox="1"/>
          <p:nvPr/>
        </p:nvSpPr>
        <p:spPr>
          <a:xfrm flipH="1">
            <a:off x="10183391" y="2120854"/>
            <a:ext cx="3356061" cy="7813421"/>
          </a:xfrm>
          <a:prstGeom prst="rect">
            <a:avLst/>
          </a:prstGeom>
          <a:noFill/>
        </p:spPr>
        <p:txBody>
          <a:bodyPr wrap="square" rtlCol="0">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Let it Snow</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The Community asks that neighbors are considerate of their neighbors and pull cars off the roadways and cul-de-sacs during snow events so plows and salt trucks can get through the neighborhood. Clear roads mean we can travel in and out of our community freely.  We also want a clear roads in case emergency vehicles need to get through.</a:t>
            </a:r>
            <a:br>
              <a:rPr lang="en-US" sz="1200" dirty="0">
                <a:latin typeface="Calibri" panose="020F0502020204030204" pitchFamily="34" charset="0"/>
                <a:ea typeface="Calibri" panose="020F0502020204030204" pitchFamily="34" charset="0"/>
                <a:cs typeface="Times New Roman" panose="02020603050405020304" pitchFamily="18" charset="0"/>
              </a:rPr>
            </a:b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The GALH has hired a contractor to remove snow and ice on our community sidewalks at 3” and above. For neighbors who have sidewalks in front of their houses, you are responsible for removing the snow within 48 hrs. (This is a Howard County Law).</a:t>
            </a:r>
            <a:br>
              <a:rPr lang="en-US" sz="1200" dirty="0">
                <a:latin typeface="Calibri" panose="020F0502020204030204" pitchFamily="34" charset="0"/>
                <a:ea typeface="Calibri" panose="020F0502020204030204" pitchFamily="34" charset="0"/>
                <a:cs typeface="Times New Roman" panose="02020603050405020304" pitchFamily="18" charset="0"/>
              </a:rPr>
            </a:b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b="1" dirty="0">
                <a:latin typeface="Calibri" panose="020F0502020204030204" pitchFamily="34" charset="0"/>
                <a:ea typeface="Calibri" panose="020F0502020204030204" pitchFamily="34" charset="0"/>
                <a:cs typeface="Times New Roman" panose="02020603050405020304" pitchFamily="18" charset="0"/>
              </a:rPr>
              <a:t>Dogs and Cats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Dogs should be on a leash when on public property. Dogs and cats should not be allowed to roam the neighborhood freely. Pets could be hit by cars if left unattended. Please see page 4 for dog poop issues.</a:t>
            </a: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2020 Community Projects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Each year the Architectural committee tries to get together group discounts for community projects. This year we have the following projects in mind:</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Tree and shrub trimming- Power wash project was a success. Many homeowners took advantage of the discount group price and had their houses and driveways cleaned.</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Power Washing</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Concrete driveway repairs or replacement</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The ArchComm will be sending out notices via our Group Facebook site and email when these projects will be available.</a:t>
            </a:r>
          </a:p>
        </p:txBody>
      </p:sp>
      <p:sp>
        <p:nvSpPr>
          <p:cNvPr id="22" name="TextBox 21">
            <a:extLst>
              <a:ext uri="{FF2B5EF4-FFF2-40B4-BE49-F238E27FC236}">
                <a16:creationId xmlns:a16="http://schemas.microsoft.com/office/drawing/2014/main" id="{3D2F571E-9AD7-486C-8B12-45A85E52E549}"/>
              </a:ext>
            </a:extLst>
          </p:cNvPr>
          <p:cNvSpPr txBox="1"/>
          <p:nvPr/>
        </p:nvSpPr>
        <p:spPr>
          <a:xfrm>
            <a:off x="-5453003" y="7319082"/>
            <a:ext cx="5022080" cy="369332"/>
          </a:xfrm>
          <a:prstGeom prst="rect">
            <a:avLst/>
          </a:prstGeom>
          <a:noFill/>
        </p:spPr>
        <p:txBody>
          <a:bodyPr wrap="none" rtlCol="0">
            <a:spAutoFit/>
          </a:bodyPr>
          <a:lstStyle/>
          <a:p>
            <a:r>
              <a:rPr lang="en-US" dirty="0">
                <a:solidFill>
                  <a:srgbClr val="FF0000"/>
                </a:solidFill>
              </a:rPr>
              <a:t>After Photos will be inserted after Tuesday’s project</a:t>
            </a:r>
          </a:p>
        </p:txBody>
      </p:sp>
      <p:pic>
        <p:nvPicPr>
          <p:cNvPr id="23" name="Picture 22">
            <a:extLst>
              <a:ext uri="{FF2B5EF4-FFF2-40B4-BE49-F238E27FC236}">
                <a16:creationId xmlns:a16="http://schemas.microsoft.com/office/drawing/2014/main" id="{1068FACB-540E-4598-A636-08B5EA145D5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5400000">
            <a:off x="-6246020" y="5354006"/>
            <a:ext cx="1864817" cy="1398613"/>
          </a:xfrm>
          <a:prstGeom prst="rect">
            <a:avLst/>
          </a:prstGeom>
        </p:spPr>
      </p:pic>
      <p:pic>
        <p:nvPicPr>
          <p:cNvPr id="25" name="Picture 24">
            <a:extLst>
              <a:ext uri="{FF2B5EF4-FFF2-40B4-BE49-F238E27FC236}">
                <a16:creationId xmlns:a16="http://schemas.microsoft.com/office/drawing/2014/main" id="{5400A509-2E69-4387-BE29-EAB58955501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72734" y="5554114"/>
            <a:ext cx="1960562" cy="1470422"/>
          </a:xfrm>
          <a:prstGeom prst="rect">
            <a:avLst/>
          </a:prstGeom>
        </p:spPr>
      </p:pic>
      <p:pic>
        <p:nvPicPr>
          <p:cNvPr id="27" name="Picture 26">
            <a:extLst>
              <a:ext uri="{FF2B5EF4-FFF2-40B4-BE49-F238E27FC236}">
                <a16:creationId xmlns:a16="http://schemas.microsoft.com/office/drawing/2014/main" id="{76F7F179-B70A-4CE5-84D2-772A84C735E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526269" y="5389535"/>
            <a:ext cx="1960563" cy="1470422"/>
          </a:xfrm>
          <a:prstGeom prst="rect">
            <a:avLst/>
          </a:prstGeom>
        </p:spPr>
      </p:pic>
      <p:sp>
        <p:nvSpPr>
          <p:cNvPr id="18" name="TextBox 17">
            <a:extLst>
              <a:ext uri="{FF2B5EF4-FFF2-40B4-BE49-F238E27FC236}">
                <a16:creationId xmlns:a16="http://schemas.microsoft.com/office/drawing/2014/main" id="{83363609-C885-4448-A57C-3226C19DAD5A}"/>
              </a:ext>
            </a:extLst>
          </p:cNvPr>
          <p:cNvSpPr txBox="1"/>
          <p:nvPr/>
        </p:nvSpPr>
        <p:spPr>
          <a:xfrm>
            <a:off x="2992039" y="1314369"/>
            <a:ext cx="2024721"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2022 Annual Assessment</a:t>
            </a:r>
          </a:p>
        </p:txBody>
      </p:sp>
      <p:pic>
        <p:nvPicPr>
          <p:cNvPr id="28" name="Picture 27">
            <a:extLst>
              <a:ext uri="{FF2B5EF4-FFF2-40B4-BE49-F238E27FC236}">
                <a16:creationId xmlns:a16="http://schemas.microsoft.com/office/drawing/2014/main" id="{0E4EF438-CEC4-42DB-806F-FAE3BF8971A2}"/>
              </a:ext>
            </a:extLst>
          </p:cNvPr>
          <p:cNvPicPr>
            <a:picLocks noChangeAspect="1"/>
          </p:cNvPicPr>
          <p:nvPr/>
        </p:nvPicPr>
        <p:blipFill>
          <a:blip r:embed="rId19"/>
          <a:stretch>
            <a:fillRect/>
          </a:stretch>
        </p:blipFill>
        <p:spPr>
          <a:xfrm>
            <a:off x="-3048896" y="2934063"/>
            <a:ext cx="2092559" cy="2578179"/>
          </a:xfrm>
          <a:prstGeom prst="rect">
            <a:avLst/>
          </a:prstGeom>
        </p:spPr>
      </p:pic>
      <p:sp>
        <p:nvSpPr>
          <p:cNvPr id="24" name="TextBox 23">
            <a:extLst>
              <a:ext uri="{FF2B5EF4-FFF2-40B4-BE49-F238E27FC236}">
                <a16:creationId xmlns:a16="http://schemas.microsoft.com/office/drawing/2014/main" id="{191C5183-B963-4EC6-8A8A-9E5A374EC600}"/>
              </a:ext>
            </a:extLst>
          </p:cNvPr>
          <p:cNvSpPr txBox="1"/>
          <p:nvPr/>
        </p:nvSpPr>
        <p:spPr>
          <a:xfrm>
            <a:off x="849277" y="1263478"/>
            <a:ext cx="184731" cy="923330"/>
          </a:xfrm>
          <a:prstGeom prst="rect">
            <a:avLst/>
          </a:prstGeom>
          <a:noFill/>
        </p:spPr>
        <p:txBody>
          <a:bodyPr wrap="none" rtlCol="0">
            <a:spAutoFit/>
          </a:bodyPr>
          <a:lstStyle/>
          <a:p>
            <a:endParaRPr lang="en-US" dirty="0"/>
          </a:p>
          <a:p>
            <a:endParaRPr lang="en-US" dirty="0"/>
          </a:p>
          <a:p>
            <a:endParaRPr lang="en-US" dirty="0"/>
          </a:p>
        </p:txBody>
      </p:sp>
      <p:pic>
        <p:nvPicPr>
          <p:cNvPr id="16" name="Picture 15">
            <a:extLst>
              <a:ext uri="{FF2B5EF4-FFF2-40B4-BE49-F238E27FC236}">
                <a16:creationId xmlns:a16="http://schemas.microsoft.com/office/drawing/2014/main" id="{2D77013A-8BA7-413D-BB80-A80DEC528000}"/>
              </a:ext>
            </a:extLst>
          </p:cNvPr>
          <p:cNvPicPr>
            <a:picLocks noChangeAspect="1"/>
          </p:cNvPicPr>
          <p:nvPr/>
        </p:nvPicPr>
        <p:blipFill>
          <a:blip r:embed="rId20"/>
          <a:stretch>
            <a:fillRect/>
          </a:stretch>
        </p:blipFill>
        <p:spPr>
          <a:xfrm>
            <a:off x="-2305063" y="2467258"/>
            <a:ext cx="2192512" cy="2064367"/>
          </a:xfrm>
          <a:prstGeom prst="rect">
            <a:avLst/>
          </a:prstGeom>
        </p:spPr>
      </p:pic>
      <p:pic>
        <p:nvPicPr>
          <p:cNvPr id="19" name="Picture 18">
            <a:extLst>
              <a:ext uri="{FF2B5EF4-FFF2-40B4-BE49-F238E27FC236}">
                <a16:creationId xmlns:a16="http://schemas.microsoft.com/office/drawing/2014/main" id="{11679C7E-034A-4E6F-9440-90807C336B6D}"/>
              </a:ext>
            </a:extLst>
          </p:cNvPr>
          <p:cNvPicPr>
            <a:picLocks noChangeAspect="1"/>
          </p:cNvPicPr>
          <p:nvPr/>
        </p:nvPicPr>
        <p:blipFill>
          <a:blip r:embed="rId21"/>
          <a:stretch>
            <a:fillRect/>
          </a:stretch>
        </p:blipFill>
        <p:spPr>
          <a:xfrm>
            <a:off x="-1467500" y="1322469"/>
            <a:ext cx="1182727" cy="951058"/>
          </a:xfrm>
          <a:prstGeom prst="rect">
            <a:avLst/>
          </a:prstGeom>
        </p:spPr>
      </p:pic>
      <p:pic>
        <p:nvPicPr>
          <p:cNvPr id="26" name="Picture 25">
            <a:extLst>
              <a:ext uri="{FF2B5EF4-FFF2-40B4-BE49-F238E27FC236}">
                <a16:creationId xmlns:a16="http://schemas.microsoft.com/office/drawing/2014/main" id="{D2981FC5-2255-4A39-8E3B-C40E7741BF9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271080" y="8704190"/>
            <a:ext cx="2157253" cy="556710"/>
          </a:xfrm>
          <a:prstGeom prst="rect">
            <a:avLst/>
          </a:prstGeom>
        </p:spPr>
      </p:pic>
      <p:pic>
        <p:nvPicPr>
          <p:cNvPr id="29" name="Picture 28">
            <a:extLst>
              <a:ext uri="{FF2B5EF4-FFF2-40B4-BE49-F238E27FC236}">
                <a16:creationId xmlns:a16="http://schemas.microsoft.com/office/drawing/2014/main" id="{701805F2-B2F7-47A7-95EE-079262A69265}"/>
              </a:ext>
            </a:extLst>
          </p:cNvPr>
          <p:cNvPicPr>
            <a:picLocks noChangeAspect="1"/>
          </p:cNvPicPr>
          <p:nvPr/>
        </p:nvPicPr>
        <p:blipFill>
          <a:blip r:embed="rId23"/>
          <a:stretch>
            <a:fillRect/>
          </a:stretch>
        </p:blipFill>
        <p:spPr>
          <a:xfrm>
            <a:off x="-2507088" y="-336952"/>
            <a:ext cx="1711423" cy="1907014"/>
          </a:xfrm>
          <a:prstGeom prst="rect">
            <a:avLst/>
          </a:prstGeom>
        </p:spPr>
      </p:pic>
      <p:pic>
        <p:nvPicPr>
          <p:cNvPr id="30" name="Picture 29">
            <a:extLst>
              <a:ext uri="{FF2B5EF4-FFF2-40B4-BE49-F238E27FC236}">
                <a16:creationId xmlns:a16="http://schemas.microsoft.com/office/drawing/2014/main" id="{29765D33-047B-4D99-9DD8-538B7B055B9D}"/>
              </a:ext>
            </a:extLst>
          </p:cNvPr>
          <p:cNvPicPr>
            <a:picLocks noChangeAspect="1"/>
          </p:cNvPicPr>
          <p:nvPr/>
        </p:nvPicPr>
        <p:blipFill>
          <a:blip r:embed="rId24"/>
          <a:stretch>
            <a:fillRect/>
          </a:stretch>
        </p:blipFill>
        <p:spPr>
          <a:xfrm>
            <a:off x="442634" y="1774879"/>
            <a:ext cx="6556248" cy="8976360"/>
          </a:xfrm>
          <a:prstGeom prst="rect">
            <a:avLst/>
          </a:prstGeom>
        </p:spPr>
      </p:pic>
    </p:spTree>
    <p:extLst>
      <p:ext uri="{BB962C8B-B14F-4D97-AF65-F5344CB8AC3E}">
        <p14:creationId xmlns:p14="http://schemas.microsoft.com/office/powerpoint/2010/main" val="707828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04190" y="977497"/>
            <a:ext cx="6857047" cy="329565"/>
          </a:xfrm>
        </p:spPr>
        <p:txBody>
          <a:bodyPr/>
          <a:lstStyle/>
          <a:p>
            <a:pPr marL="0" marR="0" lvl="0" indent="0" algn="l" defTabSz="914400" eaLnBrk="1" fontAlgn="auto" latinLnBrk="0" hangingPunct="1">
              <a:lnSpc>
                <a:spcPct val="95999"/>
              </a:lnSpc>
              <a:spcBef>
                <a:spcPts val="0"/>
              </a:spcBef>
              <a:spcAft>
                <a:spcPts val="0"/>
              </a:spcAft>
              <a:buClrTx/>
              <a:buSzTx/>
              <a:buFontTx/>
              <a:buNone/>
              <a:tabLst/>
              <a:defRPr/>
            </a:pPr>
            <a:r>
              <a:rPr lang="en-US" sz="1400" b="1" spc="10" dirty="0">
                <a:solidFill>
                  <a:srgbClr val="000000"/>
                </a:solidFill>
                <a:latin typeface="Tw Cen MT" panose="22635452340000000000" pitchFamily="2"/>
              </a:rPr>
              <a:t>The Docket                                                                           November  2020    </a:t>
            </a:r>
            <a:r>
              <a:rPr lang="en-US" sz="1400" b="1" spc="10" dirty="0">
                <a:solidFill>
                  <a:srgbClr val="000000"/>
                </a:solidFill>
                <a:latin typeface="Arial" pitchFamily="34" charset="0"/>
              </a:rPr>
              <a:t> 6 of  9                                                                                                             </a:t>
            </a:r>
            <a:endParaRPr lang="en-US" sz="1400" dirty="0"/>
          </a:p>
          <a:p>
            <a:endParaRPr lang="en-US" dirty="0"/>
          </a:p>
        </p:txBody>
      </p:sp>
      <p:sp>
        <p:nvSpPr>
          <p:cNvPr id="3" name="Text Placeholder 2"/>
          <p:cNvSpPr>
            <a:spLocks noGrp="1"/>
          </p:cNvSpPr>
          <p:nvPr>
            <p:ph type="body" idx="10"/>
          </p:nvPr>
        </p:nvSpPr>
        <p:spPr>
          <a:xfrm>
            <a:off x="-2669382" y="2769315"/>
            <a:ext cx="1960562" cy="2578179"/>
          </a:xfrm>
        </p:spPr>
        <p:txBody>
          <a:bodyPr/>
          <a:lstStyle/>
          <a:p>
            <a:pPr algn="ctr"/>
            <a:r>
              <a:rPr lang="en-US" sz="1200" b="1" dirty="0">
                <a:latin typeface="Arial" panose="020B0604020202020204" pitchFamily="34" charset="0"/>
                <a:cs typeface="Arial" panose="020B0604020202020204" pitchFamily="34" charset="0"/>
              </a:rPr>
              <a:t>Architectural News</a:t>
            </a: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Many thanks to our Arch committee Chair, Barb Otten and team</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Kristy Mumma, Kathy McCrory, Bonny Smajda and Brenda Schweiger for their help in  keeping our community looking beautiful!!!</a:t>
            </a: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We are excited to announce three new members:</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welcome Jay Cook (Chair), Erik Gregg and Mark Shiplet</a:t>
            </a:r>
            <a:br>
              <a:rPr lang="en-US" sz="1200" b="1" dirty="0">
                <a:latin typeface="Arial" panose="020B0604020202020204" pitchFamily="34" charset="0"/>
                <a:cs typeface="Arial" panose="020B0604020202020204" pitchFamily="34" charset="0"/>
              </a:rPr>
            </a:br>
            <a:endParaRPr lang="en-US" sz="1200" b="1" dirty="0">
              <a:latin typeface="Arial" panose="020B0604020202020204" pitchFamily="34" charset="0"/>
              <a:cs typeface="Arial" panose="020B0604020202020204" pitchFamily="34" charset="0"/>
            </a:endParaRPr>
          </a:p>
          <a:p>
            <a:pPr algn="ct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b="1" u="sng" dirty="0">
                <a:latin typeface="Arial" panose="020B0604020202020204" pitchFamily="34" charset="0"/>
                <a:cs typeface="Arial" panose="020B0604020202020204" pitchFamily="34" charset="0"/>
              </a:rPr>
              <a:t>Annual Inspections   </a:t>
            </a: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r>
              <a:rPr lang="en-US" sz="1100" b="1" u="sng"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r>
              <a:rPr lang="en-US" sz="1100" b="1" u="sng"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We will be sending out the inspection notices to the community by the end of February 2016.  All members that were in violation will receive an email from the Architectural Committee citing what was noticed.  If you are notified, the Architectural committee will expect your attention to the items we found. If you have any questions you can email the Architectural committee at:  </a:t>
            </a:r>
            <a:r>
              <a:rPr lang="en-US" sz="1100" u="sng" dirty="0">
                <a:latin typeface="Arial" panose="020B0604020202020204" pitchFamily="34" charset="0"/>
                <a:cs typeface="Arial" panose="020B0604020202020204" pitchFamily="34" charset="0"/>
                <a:hlinkClick r:id="rId3"/>
              </a:rPr>
              <a:t>ArchComm@TheGablesInfo.com</a:t>
            </a:r>
            <a:br>
              <a:rPr lang="en-US" sz="1100"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pPr marL="0" marR="0">
              <a:spcBef>
                <a:spcPts val="0"/>
              </a:spcBef>
              <a:spcAft>
                <a:spcPts val="0"/>
              </a:spcAft>
            </a:pPr>
            <a:r>
              <a:rPr lang="en-US" sz="1100" b="1" u="sng" dirty="0">
                <a:solidFill>
                  <a:srgbClr val="000000"/>
                </a:solidFill>
                <a:effectLst/>
                <a:latin typeface="Arial"/>
                <a:ea typeface="Calibri"/>
              </a:rPr>
              <a:t>Arch Alteration Application Form</a:t>
            </a:r>
            <a:br>
              <a:rPr lang="en-US" sz="1100" dirty="0">
                <a:solidFill>
                  <a:srgbClr val="000000"/>
                </a:solidFill>
                <a:effectLst/>
                <a:latin typeface="Arial"/>
                <a:ea typeface="Calibri"/>
              </a:rPr>
            </a:br>
            <a:br>
              <a:rPr lang="en-US" sz="1100" dirty="0">
                <a:solidFill>
                  <a:srgbClr val="000000"/>
                </a:solidFill>
                <a:effectLst/>
                <a:latin typeface="Arial"/>
                <a:ea typeface="Calibri"/>
              </a:rPr>
            </a:br>
            <a:r>
              <a:rPr lang="en-US" sz="1100" dirty="0">
                <a:solidFill>
                  <a:srgbClr val="000000"/>
                </a:solidFill>
                <a:effectLst/>
                <a:latin typeface="Arial"/>
                <a:ea typeface="Calibri"/>
              </a:rPr>
              <a:t>If you are going to do </a:t>
            </a:r>
            <a:r>
              <a:rPr lang="en-US" sz="1100" b="1" dirty="0">
                <a:solidFill>
                  <a:srgbClr val="000000"/>
                </a:solidFill>
                <a:effectLst/>
                <a:latin typeface="Arial"/>
                <a:ea typeface="Calibri"/>
              </a:rPr>
              <a:t>any</a:t>
            </a:r>
            <a:r>
              <a:rPr lang="en-US" sz="1100" dirty="0">
                <a:solidFill>
                  <a:srgbClr val="000000"/>
                </a:solidFill>
                <a:effectLst/>
                <a:latin typeface="Arial"/>
                <a:ea typeface="Calibri"/>
              </a:rPr>
              <a:t> improvements to the exterior of your home, you are required to complete the Arch Alteration form that is located on our website at </a:t>
            </a:r>
            <a:r>
              <a:rPr lang="en-US" sz="1100" u="sng" dirty="0">
                <a:solidFill>
                  <a:srgbClr val="000000"/>
                </a:solidFill>
                <a:effectLst/>
                <a:latin typeface="Arial"/>
                <a:ea typeface="Calibri"/>
                <a:hlinkClick r:id="rId4" action="ppaction://hlinkfile"/>
              </a:rPr>
              <a:t>thegablesinfo.com</a:t>
            </a:r>
            <a:r>
              <a:rPr lang="en-US" sz="1100" dirty="0">
                <a:solidFill>
                  <a:srgbClr val="000000"/>
                </a:solidFill>
                <a:effectLst/>
                <a:latin typeface="Arial"/>
                <a:ea typeface="Calibri"/>
              </a:rPr>
              <a:t> under the tab “forms” and return it to the Architectural Committee for review.   A full description is needed and, requires two (2) adjoining neighbors' signatures.</a:t>
            </a:r>
            <a:br>
              <a:rPr lang="en-US" sz="1100" dirty="0">
                <a:solidFill>
                  <a:srgbClr val="000000"/>
                </a:solidFill>
                <a:effectLst/>
                <a:latin typeface="Arial"/>
                <a:ea typeface="Calibri"/>
              </a:rPr>
            </a:br>
            <a:r>
              <a:rPr lang="en-US" sz="1100" dirty="0">
                <a:solidFill>
                  <a:srgbClr val="000000"/>
                </a:solidFill>
                <a:effectLst/>
                <a:latin typeface="Arial"/>
                <a:ea typeface="Calibri"/>
              </a:rPr>
              <a:t>  </a:t>
            </a:r>
            <a:endParaRPr lang="en-US" sz="1600" dirty="0">
              <a:effectLst/>
              <a:latin typeface="Times New Roman"/>
              <a:ea typeface="Calibri"/>
            </a:endParaRPr>
          </a:p>
          <a:p>
            <a:pPr marL="0" marR="0">
              <a:spcBef>
                <a:spcPts val="0"/>
              </a:spcBef>
              <a:spcAft>
                <a:spcPts val="0"/>
              </a:spcAft>
            </a:pPr>
            <a:r>
              <a:rPr lang="en-US" sz="1100" dirty="0">
                <a:solidFill>
                  <a:srgbClr val="000000"/>
                </a:solidFill>
                <a:effectLst/>
                <a:latin typeface="Arial"/>
                <a:ea typeface="Calibri"/>
              </a:rPr>
              <a:t>This requirement maintains our community standards and values.  Thank you to all the homeowners who have followed the procedure in the past.  Should you have any questions, please send an email to the Arch committee at  </a:t>
            </a:r>
            <a:r>
              <a:rPr lang="en-US" sz="1100" u="sng" dirty="0">
                <a:solidFill>
                  <a:srgbClr val="000000"/>
                </a:solidFill>
                <a:effectLst/>
                <a:latin typeface="Arial"/>
                <a:ea typeface="Calibri"/>
                <a:hlinkClick r:id="rId5"/>
              </a:rPr>
              <a:t>ArchComm@thegablesinfo.com</a:t>
            </a:r>
            <a:r>
              <a:rPr lang="en-US" sz="1100" dirty="0">
                <a:solidFill>
                  <a:srgbClr val="000000"/>
                </a:solidFill>
                <a:effectLst/>
                <a:latin typeface="Arial"/>
                <a:ea typeface="Calibri"/>
              </a:rPr>
              <a:t>  </a:t>
            </a:r>
            <a:br>
              <a:rPr lang="en-US" sz="1100" dirty="0">
                <a:solidFill>
                  <a:srgbClr val="000000"/>
                </a:solidFill>
                <a:effectLst/>
                <a:latin typeface="Arial"/>
                <a:ea typeface="Calibri"/>
              </a:rPr>
            </a:br>
            <a:endParaRPr lang="en-US" sz="1600" dirty="0">
              <a:effectLst/>
              <a:latin typeface="Times New Roman"/>
              <a:ea typeface="Calibri"/>
            </a:endParaRPr>
          </a:p>
          <a:p>
            <a:br>
              <a:rPr lang="en-US" sz="1100" b="1"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b="1" u="sng" dirty="0">
                <a:latin typeface="Arial" panose="020B0604020202020204" pitchFamily="34" charset="0"/>
                <a:cs typeface="Arial" panose="020B0604020202020204" pitchFamily="34" charset="0"/>
              </a:rPr>
              <a:t>Tree Trimming Project</a:t>
            </a: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u="sng"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Our community tree trimming project is under way.  Thanks to the neighbors who signed up.</a:t>
            </a:r>
          </a:p>
          <a:p>
            <a:r>
              <a:rPr lang="en-US" sz="1100" dirty="0">
                <a:latin typeface="Arial" panose="020B0604020202020204" pitchFamily="34" charset="0"/>
                <a:cs typeface="Arial" panose="020B0604020202020204" pitchFamily="34" charset="0"/>
              </a:rPr>
              <a:t>Weather permitting we hope to have this project completed by mid February.</a:t>
            </a: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sp>
        <p:nvSpPr>
          <p:cNvPr id="4" name="Text Placeholder 3"/>
          <p:cNvSpPr>
            <a:spLocks noGrp="1"/>
          </p:cNvSpPr>
          <p:nvPr>
            <p:ph type="body" idx="10"/>
          </p:nvPr>
        </p:nvSpPr>
        <p:spPr>
          <a:xfrm>
            <a:off x="8504237" y="4715748"/>
            <a:ext cx="3090228" cy="370364"/>
          </a:xfrm>
        </p:spPr>
        <p:txBody>
          <a:bodyPr>
            <a:normAutofit fontScale="97500"/>
          </a:bodyPr>
          <a:lstStyle/>
          <a:p>
            <a:endParaRPr lang="en-US" dirty="0"/>
          </a:p>
        </p:txBody>
      </p:sp>
      <p:sp>
        <p:nvSpPr>
          <p:cNvPr id="5" name="Text Placeholder 4"/>
          <p:cNvSpPr>
            <a:spLocks noGrp="1"/>
          </p:cNvSpPr>
          <p:nvPr>
            <p:ph type="body" idx="10"/>
          </p:nvPr>
        </p:nvSpPr>
        <p:spPr>
          <a:xfrm>
            <a:off x="8961437" y="8921750"/>
            <a:ext cx="1066800" cy="616744"/>
          </a:xfrm>
        </p:spPr>
        <p:txBody>
          <a:bodyPr/>
          <a:lstStyle/>
          <a:p>
            <a:endParaRPr lang="en-US" dirty="0"/>
          </a:p>
        </p:txBody>
      </p:sp>
      <p:sp>
        <p:nvSpPr>
          <p:cNvPr id="6" name="Text Placeholder 5"/>
          <p:cNvSpPr>
            <a:spLocks noGrp="1"/>
          </p:cNvSpPr>
          <p:nvPr>
            <p:ph type="body" idx="10"/>
          </p:nvPr>
        </p:nvSpPr>
        <p:spPr>
          <a:xfrm flipH="1">
            <a:off x="8199437" y="1727994"/>
            <a:ext cx="3557587" cy="678974"/>
          </a:xfrm>
        </p:spPr>
        <p:txBody>
          <a:bodyPr/>
          <a:lstStyle/>
          <a:p>
            <a:endParaRPr lang="en-US" dirty="0"/>
          </a:p>
        </p:txBody>
      </p:sp>
      <p:sp>
        <p:nvSpPr>
          <p:cNvPr id="7" name="Text Placeholder 6"/>
          <p:cNvSpPr>
            <a:spLocks noGrp="1"/>
          </p:cNvSpPr>
          <p:nvPr>
            <p:ph type="body" idx="10"/>
          </p:nvPr>
        </p:nvSpPr>
        <p:spPr>
          <a:xfrm flipH="1">
            <a:off x="8292306" y="6450250"/>
            <a:ext cx="3167062" cy="687229"/>
          </a:xfrm>
        </p:spPr>
        <p:txBody>
          <a:bodyPr/>
          <a:lstStyle/>
          <a:p>
            <a:endParaRPr lang="en-US" dirty="0"/>
          </a:p>
        </p:txBody>
      </p:sp>
      <p:sp>
        <p:nvSpPr>
          <p:cNvPr id="8" name="Text Placeholder 7"/>
          <p:cNvSpPr>
            <a:spLocks noGrp="1"/>
          </p:cNvSpPr>
          <p:nvPr>
            <p:ph type="body" idx="10"/>
          </p:nvPr>
        </p:nvSpPr>
        <p:spPr>
          <a:xfrm flipH="1" flipV="1">
            <a:off x="9571037" y="3518694"/>
            <a:ext cx="1447800" cy="457200"/>
          </a:xfrm>
        </p:spPr>
        <p:txBody>
          <a:bodyPr/>
          <a:lstStyle/>
          <a:p>
            <a:endParaRPr lang="en-US" dirty="0"/>
          </a:p>
        </p:txBody>
      </p:sp>
      <p:pic>
        <p:nvPicPr>
          <p:cNvPr id="10" name="Picture 9" descr="http://ts1.mm.bing.net/th?id=H.4898647673668268&amp;w=187&amp;h=182&amp;c=7&amp;rs=1&amp;pid=1.7">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3239359" y="3776821"/>
            <a:ext cx="1116013" cy="1148239"/>
          </a:xfrm>
          <a:prstGeom prst="rect">
            <a:avLst/>
          </a:prstGeom>
          <a:noFill/>
          <a:ln>
            <a:noFill/>
          </a:ln>
        </p:spPr>
      </p:pic>
      <p:pic>
        <p:nvPicPr>
          <p:cNvPr id="11" name="Picture 10" descr="http://ts2.mm.bing.net/th?id=H.4673801855765381&amp;w=188&amp;h=181&amp;c=7&amp;rs=1&amp;pid=1.7">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5626508" y="6041037"/>
            <a:ext cx="1543050" cy="1187235"/>
          </a:xfrm>
          <a:prstGeom prst="rect">
            <a:avLst/>
          </a:prstGeom>
          <a:noFill/>
          <a:ln>
            <a:noFill/>
          </a:ln>
        </p:spPr>
      </p:pic>
      <p:pic>
        <p:nvPicPr>
          <p:cNvPr id="12" name="Picture 11" descr="http://ts3.mm.bing.net/th?id=H.4900683488560922&amp;w=231&amp;h=173&amp;c=7&amp;rs=1&amp;pid=1.7">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4600761" y="6858762"/>
            <a:ext cx="1644733" cy="967890"/>
          </a:xfrm>
          <a:prstGeom prst="rect">
            <a:avLst/>
          </a:prstGeom>
          <a:noFill/>
          <a:ln>
            <a:noFill/>
          </a:ln>
        </p:spPr>
      </p:pic>
      <p:pic>
        <p:nvPicPr>
          <p:cNvPr id="2050" name="Picture 2" descr="C:\Users\Brenda\AppData\Local\Microsoft\Windows\INetCache\IE\D9YCM0VK\thank-you[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6363" y="1517016"/>
            <a:ext cx="2227262" cy="8955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02B5FB9-94E6-4F80-A8C4-E7CBF377805F}"/>
              </a:ext>
            </a:extLst>
          </p:cNvPr>
          <p:cNvSpPr txBox="1"/>
          <p:nvPr/>
        </p:nvSpPr>
        <p:spPr>
          <a:xfrm>
            <a:off x="294853" y="1658582"/>
            <a:ext cx="184731" cy="461665"/>
          </a:xfrm>
          <a:prstGeom prst="rect">
            <a:avLst/>
          </a:prstGeom>
          <a:noFill/>
        </p:spPr>
        <p:txBody>
          <a:bodyPr wrap="none" rtlCol="0">
            <a:spAutoFit/>
          </a:bodyPr>
          <a:lstStyle/>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9F7821A-FBDC-45B0-9EF9-4D8BE99A5DF7}"/>
              </a:ext>
            </a:extLst>
          </p:cNvPr>
          <p:cNvPicPr>
            <a:picLocks noChangeAspect="1"/>
          </p:cNvPicPr>
          <p:nvPr/>
        </p:nvPicPr>
        <p:blipFill>
          <a:blip r:embed="rId13"/>
          <a:stretch>
            <a:fillRect/>
          </a:stretch>
        </p:blipFill>
        <p:spPr>
          <a:xfrm>
            <a:off x="-5668963" y="2036530"/>
            <a:ext cx="2043352" cy="1939364"/>
          </a:xfrm>
          <a:prstGeom prst="rect">
            <a:avLst/>
          </a:prstGeom>
        </p:spPr>
      </p:pic>
      <p:sp>
        <p:nvSpPr>
          <p:cNvPr id="17" name="TextBox 16">
            <a:extLst>
              <a:ext uri="{FF2B5EF4-FFF2-40B4-BE49-F238E27FC236}">
                <a16:creationId xmlns:a16="http://schemas.microsoft.com/office/drawing/2014/main" id="{622B8353-5F8E-4C93-A838-41AC04BB8CC2}"/>
              </a:ext>
            </a:extLst>
          </p:cNvPr>
          <p:cNvSpPr txBox="1"/>
          <p:nvPr/>
        </p:nvSpPr>
        <p:spPr>
          <a:xfrm>
            <a:off x="937766" y="7688414"/>
            <a:ext cx="5122863" cy="553998"/>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endParaRPr lang="en-US" dirty="0"/>
          </a:p>
        </p:txBody>
      </p:sp>
      <p:pic>
        <p:nvPicPr>
          <p:cNvPr id="14" name="Picture 13">
            <a:extLst>
              <a:ext uri="{FF2B5EF4-FFF2-40B4-BE49-F238E27FC236}">
                <a16:creationId xmlns:a16="http://schemas.microsoft.com/office/drawing/2014/main" id="{BCC35517-4B39-42FD-B9CA-CA1D8F3816F4}"/>
              </a:ext>
            </a:extLst>
          </p:cNvPr>
          <p:cNvPicPr>
            <a:picLocks noChangeAspect="1"/>
          </p:cNvPicPr>
          <p:nvPr/>
        </p:nvPicPr>
        <p:blipFill>
          <a:blip r:embed="rId14"/>
          <a:stretch>
            <a:fillRect/>
          </a:stretch>
        </p:blipFill>
        <p:spPr>
          <a:xfrm>
            <a:off x="-5919037" y="-267586"/>
            <a:ext cx="2543500" cy="2388440"/>
          </a:xfrm>
          <a:prstGeom prst="rect">
            <a:avLst/>
          </a:prstGeom>
        </p:spPr>
      </p:pic>
      <p:pic>
        <p:nvPicPr>
          <p:cNvPr id="20" name="Picture 19">
            <a:extLst>
              <a:ext uri="{FF2B5EF4-FFF2-40B4-BE49-F238E27FC236}">
                <a16:creationId xmlns:a16="http://schemas.microsoft.com/office/drawing/2014/main" id="{897118AF-5088-4213-8621-BD1B8D2D506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134118" y="5866593"/>
            <a:ext cx="1543050" cy="1030757"/>
          </a:xfrm>
          <a:prstGeom prst="rect">
            <a:avLst/>
          </a:prstGeom>
        </p:spPr>
      </p:pic>
      <p:sp>
        <p:nvSpPr>
          <p:cNvPr id="21" name="TextBox 20">
            <a:extLst>
              <a:ext uri="{FF2B5EF4-FFF2-40B4-BE49-F238E27FC236}">
                <a16:creationId xmlns:a16="http://schemas.microsoft.com/office/drawing/2014/main" id="{0023412B-9377-4E5F-8280-CF57FEE12BFB}"/>
              </a:ext>
            </a:extLst>
          </p:cNvPr>
          <p:cNvSpPr txBox="1"/>
          <p:nvPr/>
        </p:nvSpPr>
        <p:spPr>
          <a:xfrm flipH="1">
            <a:off x="10183391" y="2120854"/>
            <a:ext cx="3356061" cy="7813421"/>
          </a:xfrm>
          <a:prstGeom prst="rect">
            <a:avLst/>
          </a:prstGeom>
          <a:noFill/>
        </p:spPr>
        <p:txBody>
          <a:bodyPr wrap="square" rtlCol="0">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Let it Snow</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The Community asks that neighbors are considerate of their neighbors and pull cars off the roadways and cul-de-sacs during snow events so plows and salt trucks can get through the neighborhood. Clear roads mean we can travel in and out of our community freely.  We also want a clear roads in case emergency vehicles need to get through.</a:t>
            </a:r>
            <a:br>
              <a:rPr lang="en-US" sz="1200" dirty="0">
                <a:latin typeface="Calibri" panose="020F0502020204030204" pitchFamily="34" charset="0"/>
                <a:ea typeface="Calibri" panose="020F0502020204030204" pitchFamily="34" charset="0"/>
                <a:cs typeface="Times New Roman" panose="02020603050405020304" pitchFamily="18" charset="0"/>
              </a:rPr>
            </a:b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The GALH has hired a contractor to remove snow and ice on our community sidewalks at 3” and above. For neighbors who have sidewalks in front of their houses, you are responsible for removing the snow within 48 hrs. (This is a Howard County Law).</a:t>
            </a:r>
            <a:br>
              <a:rPr lang="en-US" sz="1200" dirty="0">
                <a:latin typeface="Calibri" panose="020F0502020204030204" pitchFamily="34" charset="0"/>
                <a:ea typeface="Calibri" panose="020F0502020204030204" pitchFamily="34" charset="0"/>
                <a:cs typeface="Times New Roman" panose="02020603050405020304" pitchFamily="18" charset="0"/>
              </a:rPr>
            </a:b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b="1" dirty="0">
                <a:latin typeface="Calibri" panose="020F0502020204030204" pitchFamily="34" charset="0"/>
                <a:ea typeface="Calibri" panose="020F0502020204030204" pitchFamily="34" charset="0"/>
                <a:cs typeface="Times New Roman" panose="02020603050405020304" pitchFamily="18" charset="0"/>
              </a:rPr>
              <a:t>Dogs and Cats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Dogs should be on a leash when on public property. Dogs and cats should not be allowed to roam the neighborhood freely. Pets could be hit by cars if left unattended. Please see page 4 for dog poop issues.</a:t>
            </a: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2020 Community Projects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Each year the Architectural committee tries to get together group discounts for community projects. This year we have the following projects in mind:</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Tree and shrub trimming- Power wash project was a success. Many homeowners took advantage of the discount group price and had their houses and driveways cleaned.</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Power Washing</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Concrete driveway repairs or replacement</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The ArchComm will be sending out notices via our Group Facebook site and email when these projects will be available.</a:t>
            </a:r>
          </a:p>
        </p:txBody>
      </p:sp>
      <p:sp>
        <p:nvSpPr>
          <p:cNvPr id="22" name="TextBox 21">
            <a:extLst>
              <a:ext uri="{FF2B5EF4-FFF2-40B4-BE49-F238E27FC236}">
                <a16:creationId xmlns:a16="http://schemas.microsoft.com/office/drawing/2014/main" id="{3D2F571E-9AD7-486C-8B12-45A85E52E549}"/>
              </a:ext>
            </a:extLst>
          </p:cNvPr>
          <p:cNvSpPr txBox="1"/>
          <p:nvPr/>
        </p:nvSpPr>
        <p:spPr>
          <a:xfrm>
            <a:off x="-5453003" y="7319082"/>
            <a:ext cx="5022080" cy="369332"/>
          </a:xfrm>
          <a:prstGeom prst="rect">
            <a:avLst/>
          </a:prstGeom>
          <a:noFill/>
        </p:spPr>
        <p:txBody>
          <a:bodyPr wrap="none" rtlCol="0">
            <a:spAutoFit/>
          </a:bodyPr>
          <a:lstStyle/>
          <a:p>
            <a:r>
              <a:rPr lang="en-US" dirty="0">
                <a:solidFill>
                  <a:srgbClr val="FF0000"/>
                </a:solidFill>
              </a:rPr>
              <a:t>After Photos will be inserted after Tuesday’s project</a:t>
            </a:r>
          </a:p>
        </p:txBody>
      </p:sp>
      <p:pic>
        <p:nvPicPr>
          <p:cNvPr id="23" name="Picture 22">
            <a:extLst>
              <a:ext uri="{FF2B5EF4-FFF2-40B4-BE49-F238E27FC236}">
                <a16:creationId xmlns:a16="http://schemas.microsoft.com/office/drawing/2014/main" id="{1068FACB-540E-4598-A636-08B5EA145D5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5400000">
            <a:off x="-6246020" y="5354006"/>
            <a:ext cx="1864817" cy="1398613"/>
          </a:xfrm>
          <a:prstGeom prst="rect">
            <a:avLst/>
          </a:prstGeom>
        </p:spPr>
      </p:pic>
      <p:pic>
        <p:nvPicPr>
          <p:cNvPr id="25" name="Picture 24">
            <a:extLst>
              <a:ext uri="{FF2B5EF4-FFF2-40B4-BE49-F238E27FC236}">
                <a16:creationId xmlns:a16="http://schemas.microsoft.com/office/drawing/2014/main" id="{5400A509-2E69-4387-BE29-EAB58955501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72734" y="5554114"/>
            <a:ext cx="1960562" cy="1470422"/>
          </a:xfrm>
          <a:prstGeom prst="rect">
            <a:avLst/>
          </a:prstGeom>
        </p:spPr>
      </p:pic>
      <p:pic>
        <p:nvPicPr>
          <p:cNvPr id="27" name="Picture 26">
            <a:extLst>
              <a:ext uri="{FF2B5EF4-FFF2-40B4-BE49-F238E27FC236}">
                <a16:creationId xmlns:a16="http://schemas.microsoft.com/office/drawing/2014/main" id="{76F7F179-B70A-4CE5-84D2-772A84C735E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526269" y="5389535"/>
            <a:ext cx="1960563" cy="1470422"/>
          </a:xfrm>
          <a:prstGeom prst="rect">
            <a:avLst/>
          </a:prstGeom>
        </p:spPr>
      </p:pic>
      <p:pic>
        <p:nvPicPr>
          <p:cNvPr id="28" name="Picture 27">
            <a:extLst>
              <a:ext uri="{FF2B5EF4-FFF2-40B4-BE49-F238E27FC236}">
                <a16:creationId xmlns:a16="http://schemas.microsoft.com/office/drawing/2014/main" id="{0E4EF438-CEC4-42DB-806F-FAE3BF8971A2}"/>
              </a:ext>
            </a:extLst>
          </p:cNvPr>
          <p:cNvPicPr>
            <a:picLocks noChangeAspect="1"/>
          </p:cNvPicPr>
          <p:nvPr/>
        </p:nvPicPr>
        <p:blipFill>
          <a:blip r:embed="rId19"/>
          <a:stretch>
            <a:fillRect/>
          </a:stretch>
        </p:blipFill>
        <p:spPr>
          <a:xfrm>
            <a:off x="-3048896" y="2934063"/>
            <a:ext cx="2092559" cy="2578179"/>
          </a:xfrm>
          <a:prstGeom prst="rect">
            <a:avLst/>
          </a:prstGeom>
        </p:spPr>
      </p:pic>
      <p:pic>
        <p:nvPicPr>
          <p:cNvPr id="16" name="Picture 15">
            <a:extLst>
              <a:ext uri="{FF2B5EF4-FFF2-40B4-BE49-F238E27FC236}">
                <a16:creationId xmlns:a16="http://schemas.microsoft.com/office/drawing/2014/main" id="{2D77013A-8BA7-413D-BB80-A80DEC528000}"/>
              </a:ext>
            </a:extLst>
          </p:cNvPr>
          <p:cNvPicPr>
            <a:picLocks noChangeAspect="1"/>
          </p:cNvPicPr>
          <p:nvPr/>
        </p:nvPicPr>
        <p:blipFill>
          <a:blip r:embed="rId20"/>
          <a:stretch>
            <a:fillRect/>
          </a:stretch>
        </p:blipFill>
        <p:spPr>
          <a:xfrm>
            <a:off x="-2305063" y="2467258"/>
            <a:ext cx="2192512" cy="2064367"/>
          </a:xfrm>
          <a:prstGeom prst="rect">
            <a:avLst/>
          </a:prstGeom>
        </p:spPr>
      </p:pic>
      <p:pic>
        <p:nvPicPr>
          <p:cNvPr id="19" name="Picture 18">
            <a:extLst>
              <a:ext uri="{FF2B5EF4-FFF2-40B4-BE49-F238E27FC236}">
                <a16:creationId xmlns:a16="http://schemas.microsoft.com/office/drawing/2014/main" id="{11679C7E-034A-4E6F-9440-90807C336B6D}"/>
              </a:ext>
            </a:extLst>
          </p:cNvPr>
          <p:cNvPicPr>
            <a:picLocks noChangeAspect="1"/>
          </p:cNvPicPr>
          <p:nvPr/>
        </p:nvPicPr>
        <p:blipFill>
          <a:blip r:embed="rId21"/>
          <a:stretch>
            <a:fillRect/>
          </a:stretch>
        </p:blipFill>
        <p:spPr>
          <a:xfrm>
            <a:off x="-1467500" y="1322469"/>
            <a:ext cx="1182727" cy="951058"/>
          </a:xfrm>
          <a:prstGeom prst="rect">
            <a:avLst/>
          </a:prstGeom>
        </p:spPr>
      </p:pic>
      <p:pic>
        <p:nvPicPr>
          <p:cNvPr id="26" name="Picture 25">
            <a:extLst>
              <a:ext uri="{FF2B5EF4-FFF2-40B4-BE49-F238E27FC236}">
                <a16:creationId xmlns:a16="http://schemas.microsoft.com/office/drawing/2014/main" id="{D2981FC5-2255-4A39-8E3B-C40E7741BF9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271080" y="8704190"/>
            <a:ext cx="2157253" cy="556710"/>
          </a:xfrm>
          <a:prstGeom prst="rect">
            <a:avLst/>
          </a:prstGeom>
        </p:spPr>
      </p:pic>
      <p:pic>
        <p:nvPicPr>
          <p:cNvPr id="29" name="Picture 28">
            <a:extLst>
              <a:ext uri="{FF2B5EF4-FFF2-40B4-BE49-F238E27FC236}">
                <a16:creationId xmlns:a16="http://schemas.microsoft.com/office/drawing/2014/main" id="{701805F2-B2F7-47A7-95EE-079262A69265}"/>
              </a:ext>
            </a:extLst>
          </p:cNvPr>
          <p:cNvPicPr>
            <a:picLocks noChangeAspect="1"/>
          </p:cNvPicPr>
          <p:nvPr/>
        </p:nvPicPr>
        <p:blipFill>
          <a:blip r:embed="rId23"/>
          <a:stretch>
            <a:fillRect/>
          </a:stretch>
        </p:blipFill>
        <p:spPr>
          <a:xfrm>
            <a:off x="-2507088" y="-336952"/>
            <a:ext cx="1711423" cy="1907014"/>
          </a:xfrm>
          <a:prstGeom prst="rect">
            <a:avLst/>
          </a:prstGeom>
        </p:spPr>
      </p:pic>
      <p:pic>
        <p:nvPicPr>
          <p:cNvPr id="35" name="Picture 34">
            <a:extLst>
              <a:ext uri="{FF2B5EF4-FFF2-40B4-BE49-F238E27FC236}">
                <a16:creationId xmlns:a16="http://schemas.microsoft.com/office/drawing/2014/main" id="{A12BFCF9-0B9F-4689-9C7D-6E1C15B4A144}"/>
              </a:ext>
            </a:extLst>
          </p:cNvPr>
          <p:cNvPicPr>
            <a:picLocks noChangeAspect="1"/>
          </p:cNvPicPr>
          <p:nvPr/>
        </p:nvPicPr>
        <p:blipFill>
          <a:blip r:embed="rId24"/>
          <a:stretch>
            <a:fillRect/>
          </a:stretch>
        </p:blipFill>
        <p:spPr>
          <a:xfrm>
            <a:off x="767397" y="1984026"/>
            <a:ext cx="5946648" cy="6726936"/>
          </a:xfrm>
          <a:prstGeom prst="rect">
            <a:avLst/>
          </a:prstGeom>
        </p:spPr>
      </p:pic>
    </p:spTree>
    <p:extLst>
      <p:ext uri="{BB962C8B-B14F-4D97-AF65-F5344CB8AC3E}">
        <p14:creationId xmlns:p14="http://schemas.microsoft.com/office/powerpoint/2010/main" val="86792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04190" y="977497"/>
            <a:ext cx="6857047" cy="329565"/>
          </a:xfrm>
        </p:spPr>
        <p:txBody>
          <a:bodyPr/>
          <a:lstStyle/>
          <a:p>
            <a:pPr marL="0" marR="0" lvl="0" indent="0" algn="l" defTabSz="914400" eaLnBrk="1" fontAlgn="auto" latinLnBrk="0" hangingPunct="1">
              <a:lnSpc>
                <a:spcPct val="95999"/>
              </a:lnSpc>
              <a:spcBef>
                <a:spcPts val="0"/>
              </a:spcBef>
              <a:spcAft>
                <a:spcPts val="0"/>
              </a:spcAft>
              <a:buClrTx/>
              <a:buSzTx/>
              <a:buFontTx/>
              <a:buNone/>
              <a:tabLst/>
              <a:defRPr/>
            </a:pPr>
            <a:r>
              <a:rPr lang="en-US" sz="1400" b="1" spc="10" dirty="0">
                <a:solidFill>
                  <a:srgbClr val="000000"/>
                </a:solidFill>
                <a:latin typeface="Tw Cen MT" panose="22635452340000000000" pitchFamily="2"/>
              </a:rPr>
              <a:t>The Docket                                                                           November  2020    </a:t>
            </a:r>
            <a:r>
              <a:rPr lang="en-US" sz="1400" b="1" spc="10" dirty="0">
                <a:solidFill>
                  <a:srgbClr val="000000"/>
                </a:solidFill>
                <a:latin typeface="Arial" pitchFamily="34" charset="0"/>
              </a:rPr>
              <a:t> 7 of  9                                                                                                            </a:t>
            </a:r>
            <a:endParaRPr lang="en-US" sz="1400" dirty="0"/>
          </a:p>
          <a:p>
            <a:endParaRPr lang="en-US" dirty="0"/>
          </a:p>
        </p:txBody>
      </p:sp>
      <p:sp>
        <p:nvSpPr>
          <p:cNvPr id="3" name="Text Placeholder 2"/>
          <p:cNvSpPr>
            <a:spLocks noGrp="1"/>
          </p:cNvSpPr>
          <p:nvPr>
            <p:ph type="body" idx="10"/>
          </p:nvPr>
        </p:nvSpPr>
        <p:spPr>
          <a:xfrm>
            <a:off x="-2669382" y="2769315"/>
            <a:ext cx="1960562" cy="2578179"/>
          </a:xfrm>
        </p:spPr>
        <p:txBody>
          <a:bodyPr/>
          <a:lstStyle/>
          <a:p>
            <a:pPr algn="ctr"/>
            <a:r>
              <a:rPr lang="en-US" sz="1200" b="1" dirty="0">
                <a:latin typeface="Arial" panose="020B0604020202020204" pitchFamily="34" charset="0"/>
                <a:cs typeface="Arial" panose="020B0604020202020204" pitchFamily="34" charset="0"/>
              </a:rPr>
              <a:t>Architectural News</a:t>
            </a: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Many thanks to our Arch committee Chair, Barb Otten and team</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Kristy Mumma, Kathy McCrory, Bonny Smajda and Brenda Schweiger for their help in  keeping our community looking beautiful!!!</a:t>
            </a: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We are excited to announce three new members:</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welcome Jay Cook (Chair), Erik Gregg and Mark Shiplet</a:t>
            </a:r>
            <a:br>
              <a:rPr lang="en-US" sz="1200" b="1" dirty="0">
                <a:latin typeface="Arial" panose="020B0604020202020204" pitchFamily="34" charset="0"/>
                <a:cs typeface="Arial" panose="020B0604020202020204" pitchFamily="34" charset="0"/>
              </a:rPr>
            </a:br>
            <a:endParaRPr lang="en-US" sz="1200" b="1" dirty="0">
              <a:latin typeface="Arial" panose="020B0604020202020204" pitchFamily="34" charset="0"/>
              <a:cs typeface="Arial" panose="020B0604020202020204" pitchFamily="34" charset="0"/>
            </a:endParaRPr>
          </a:p>
          <a:p>
            <a:pPr algn="ct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b="1" u="sng" dirty="0">
                <a:latin typeface="Arial" panose="020B0604020202020204" pitchFamily="34" charset="0"/>
                <a:cs typeface="Arial" panose="020B0604020202020204" pitchFamily="34" charset="0"/>
              </a:rPr>
              <a:t>Annual Inspections   </a:t>
            </a: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r>
              <a:rPr lang="en-US" sz="1100" b="1" u="sng"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r>
              <a:rPr lang="en-US" sz="1100" b="1" u="sng"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We will be sending out the inspection notices to the community by the end of February 2016.  All members that were in violation will receive an email from the Architectural Committee citing what was noticed.  If you are notified, the Architectural committee will expect your attention to the items we found. If you have any questions you can email the Architectural committee at:  </a:t>
            </a:r>
            <a:r>
              <a:rPr lang="en-US" sz="1100" u="sng" dirty="0">
                <a:latin typeface="Arial" panose="020B0604020202020204" pitchFamily="34" charset="0"/>
                <a:cs typeface="Arial" panose="020B0604020202020204" pitchFamily="34" charset="0"/>
                <a:hlinkClick r:id="rId3"/>
              </a:rPr>
              <a:t>ArchComm@TheGablesInfo.com</a:t>
            </a:r>
            <a:br>
              <a:rPr lang="en-US" sz="1100"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pPr marL="0" marR="0">
              <a:spcBef>
                <a:spcPts val="0"/>
              </a:spcBef>
              <a:spcAft>
                <a:spcPts val="0"/>
              </a:spcAft>
            </a:pPr>
            <a:r>
              <a:rPr lang="en-US" sz="1100" b="1" u="sng" dirty="0">
                <a:solidFill>
                  <a:srgbClr val="000000"/>
                </a:solidFill>
                <a:effectLst/>
                <a:latin typeface="Arial"/>
                <a:ea typeface="Calibri"/>
              </a:rPr>
              <a:t>Arch Alteration Application Form</a:t>
            </a:r>
            <a:br>
              <a:rPr lang="en-US" sz="1100" dirty="0">
                <a:solidFill>
                  <a:srgbClr val="000000"/>
                </a:solidFill>
                <a:effectLst/>
                <a:latin typeface="Arial"/>
                <a:ea typeface="Calibri"/>
              </a:rPr>
            </a:br>
            <a:br>
              <a:rPr lang="en-US" sz="1100" dirty="0">
                <a:solidFill>
                  <a:srgbClr val="000000"/>
                </a:solidFill>
                <a:effectLst/>
                <a:latin typeface="Arial"/>
                <a:ea typeface="Calibri"/>
              </a:rPr>
            </a:br>
            <a:r>
              <a:rPr lang="en-US" sz="1100" dirty="0">
                <a:solidFill>
                  <a:srgbClr val="000000"/>
                </a:solidFill>
                <a:effectLst/>
                <a:latin typeface="Arial"/>
                <a:ea typeface="Calibri"/>
              </a:rPr>
              <a:t>If you are going to do </a:t>
            </a:r>
            <a:r>
              <a:rPr lang="en-US" sz="1100" b="1" dirty="0">
                <a:solidFill>
                  <a:srgbClr val="000000"/>
                </a:solidFill>
                <a:effectLst/>
                <a:latin typeface="Arial"/>
                <a:ea typeface="Calibri"/>
              </a:rPr>
              <a:t>any</a:t>
            </a:r>
            <a:r>
              <a:rPr lang="en-US" sz="1100" dirty="0">
                <a:solidFill>
                  <a:srgbClr val="000000"/>
                </a:solidFill>
                <a:effectLst/>
                <a:latin typeface="Arial"/>
                <a:ea typeface="Calibri"/>
              </a:rPr>
              <a:t> improvements to the exterior of your home, you are required to complete the Arch Alteration form that is located on our website at </a:t>
            </a:r>
            <a:r>
              <a:rPr lang="en-US" sz="1100" u="sng" dirty="0">
                <a:solidFill>
                  <a:srgbClr val="000000"/>
                </a:solidFill>
                <a:effectLst/>
                <a:latin typeface="Arial"/>
                <a:ea typeface="Calibri"/>
                <a:hlinkClick r:id="rId4" action="ppaction://hlinkfile"/>
              </a:rPr>
              <a:t>thegablesinfo.com</a:t>
            </a:r>
            <a:r>
              <a:rPr lang="en-US" sz="1100" dirty="0">
                <a:solidFill>
                  <a:srgbClr val="000000"/>
                </a:solidFill>
                <a:effectLst/>
                <a:latin typeface="Arial"/>
                <a:ea typeface="Calibri"/>
              </a:rPr>
              <a:t> under the tab “forms” and return it to the Architectural Committee for review.   A full description is needed and, requires two (2) adjoining neighbors' signatures.</a:t>
            </a:r>
            <a:br>
              <a:rPr lang="en-US" sz="1100" dirty="0">
                <a:solidFill>
                  <a:srgbClr val="000000"/>
                </a:solidFill>
                <a:effectLst/>
                <a:latin typeface="Arial"/>
                <a:ea typeface="Calibri"/>
              </a:rPr>
            </a:br>
            <a:r>
              <a:rPr lang="en-US" sz="1100" dirty="0">
                <a:solidFill>
                  <a:srgbClr val="000000"/>
                </a:solidFill>
                <a:effectLst/>
                <a:latin typeface="Arial"/>
                <a:ea typeface="Calibri"/>
              </a:rPr>
              <a:t>  </a:t>
            </a:r>
            <a:endParaRPr lang="en-US" sz="1600" dirty="0">
              <a:effectLst/>
              <a:latin typeface="Times New Roman"/>
              <a:ea typeface="Calibri"/>
            </a:endParaRPr>
          </a:p>
          <a:p>
            <a:pPr marL="0" marR="0">
              <a:spcBef>
                <a:spcPts val="0"/>
              </a:spcBef>
              <a:spcAft>
                <a:spcPts val="0"/>
              </a:spcAft>
            </a:pPr>
            <a:r>
              <a:rPr lang="en-US" sz="1100" dirty="0">
                <a:solidFill>
                  <a:srgbClr val="000000"/>
                </a:solidFill>
                <a:effectLst/>
                <a:latin typeface="Arial"/>
                <a:ea typeface="Calibri"/>
              </a:rPr>
              <a:t>This requirement maintains our community standards and values.  Thank you to all the homeowners who have followed the procedure in the past.  Should you have any questions, please send an email to the Arch committee at  </a:t>
            </a:r>
            <a:r>
              <a:rPr lang="en-US" sz="1100" u="sng" dirty="0">
                <a:solidFill>
                  <a:srgbClr val="000000"/>
                </a:solidFill>
                <a:effectLst/>
                <a:latin typeface="Arial"/>
                <a:ea typeface="Calibri"/>
                <a:hlinkClick r:id="rId5"/>
              </a:rPr>
              <a:t>ArchComm@thegablesinfo.com</a:t>
            </a:r>
            <a:r>
              <a:rPr lang="en-US" sz="1100" dirty="0">
                <a:solidFill>
                  <a:srgbClr val="000000"/>
                </a:solidFill>
                <a:effectLst/>
                <a:latin typeface="Arial"/>
                <a:ea typeface="Calibri"/>
              </a:rPr>
              <a:t>  </a:t>
            </a:r>
            <a:br>
              <a:rPr lang="en-US" sz="1100" dirty="0">
                <a:solidFill>
                  <a:srgbClr val="000000"/>
                </a:solidFill>
                <a:effectLst/>
                <a:latin typeface="Arial"/>
                <a:ea typeface="Calibri"/>
              </a:rPr>
            </a:br>
            <a:endParaRPr lang="en-US" sz="1600" dirty="0">
              <a:effectLst/>
              <a:latin typeface="Times New Roman"/>
              <a:ea typeface="Calibri"/>
            </a:endParaRPr>
          </a:p>
          <a:p>
            <a:br>
              <a:rPr lang="en-US" sz="1100" b="1"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b="1" u="sng" dirty="0">
                <a:latin typeface="Arial" panose="020B0604020202020204" pitchFamily="34" charset="0"/>
                <a:cs typeface="Arial" panose="020B0604020202020204" pitchFamily="34" charset="0"/>
              </a:rPr>
              <a:t>Tree Trimming Project</a:t>
            </a: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u="sng"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Our community tree trimming project is under way.  Thanks to the neighbors who signed up.</a:t>
            </a:r>
          </a:p>
          <a:p>
            <a:r>
              <a:rPr lang="en-US" sz="1100" dirty="0">
                <a:latin typeface="Arial" panose="020B0604020202020204" pitchFamily="34" charset="0"/>
                <a:cs typeface="Arial" panose="020B0604020202020204" pitchFamily="34" charset="0"/>
              </a:rPr>
              <a:t>Weather permitting we hope to have this project completed by mid February.</a:t>
            </a: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br>
              <a:rPr lang="en-US" sz="1100" b="1" u="sng"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sp>
        <p:nvSpPr>
          <p:cNvPr id="4" name="Text Placeholder 3"/>
          <p:cNvSpPr>
            <a:spLocks noGrp="1"/>
          </p:cNvSpPr>
          <p:nvPr>
            <p:ph type="body" idx="10"/>
          </p:nvPr>
        </p:nvSpPr>
        <p:spPr>
          <a:xfrm>
            <a:off x="8504237" y="4715748"/>
            <a:ext cx="3090228" cy="370364"/>
          </a:xfrm>
        </p:spPr>
        <p:txBody>
          <a:bodyPr>
            <a:normAutofit fontScale="97500"/>
          </a:bodyPr>
          <a:lstStyle/>
          <a:p>
            <a:endParaRPr lang="en-US" dirty="0"/>
          </a:p>
        </p:txBody>
      </p:sp>
      <p:sp>
        <p:nvSpPr>
          <p:cNvPr id="5" name="Text Placeholder 4"/>
          <p:cNvSpPr>
            <a:spLocks noGrp="1"/>
          </p:cNvSpPr>
          <p:nvPr>
            <p:ph type="body" idx="10"/>
          </p:nvPr>
        </p:nvSpPr>
        <p:spPr>
          <a:xfrm>
            <a:off x="8961437" y="8921750"/>
            <a:ext cx="1066800" cy="616744"/>
          </a:xfrm>
        </p:spPr>
        <p:txBody>
          <a:bodyPr/>
          <a:lstStyle/>
          <a:p>
            <a:endParaRPr lang="en-US" dirty="0"/>
          </a:p>
        </p:txBody>
      </p:sp>
      <p:sp>
        <p:nvSpPr>
          <p:cNvPr id="6" name="Text Placeholder 5"/>
          <p:cNvSpPr>
            <a:spLocks noGrp="1"/>
          </p:cNvSpPr>
          <p:nvPr>
            <p:ph type="body" idx="10"/>
          </p:nvPr>
        </p:nvSpPr>
        <p:spPr>
          <a:xfrm flipH="1">
            <a:off x="8199437" y="1727994"/>
            <a:ext cx="3557587" cy="678974"/>
          </a:xfrm>
        </p:spPr>
        <p:txBody>
          <a:bodyPr/>
          <a:lstStyle/>
          <a:p>
            <a:endParaRPr lang="en-US" dirty="0"/>
          </a:p>
        </p:txBody>
      </p:sp>
      <p:sp>
        <p:nvSpPr>
          <p:cNvPr id="7" name="Text Placeholder 6"/>
          <p:cNvSpPr>
            <a:spLocks noGrp="1"/>
          </p:cNvSpPr>
          <p:nvPr>
            <p:ph type="body" idx="10"/>
          </p:nvPr>
        </p:nvSpPr>
        <p:spPr>
          <a:xfrm flipH="1">
            <a:off x="8292306" y="6450250"/>
            <a:ext cx="3167062" cy="687229"/>
          </a:xfrm>
        </p:spPr>
        <p:txBody>
          <a:bodyPr/>
          <a:lstStyle/>
          <a:p>
            <a:endParaRPr lang="en-US" dirty="0"/>
          </a:p>
        </p:txBody>
      </p:sp>
      <p:sp>
        <p:nvSpPr>
          <p:cNvPr id="8" name="Text Placeholder 7"/>
          <p:cNvSpPr>
            <a:spLocks noGrp="1"/>
          </p:cNvSpPr>
          <p:nvPr>
            <p:ph type="body" idx="10"/>
          </p:nvPr>
        </p:nvSpPr>
        <p:spPr>
          <a:xfrm flipH="1" flipV="1">
            <a:off x="9571037" y="3518694"/>
            <a:ext cx="1447800" cy="457200"/>
          </a:xfrm>
        </p:spPr>
        <p:txBody>
          <a:bodyPr/>
          <a:lstStyle/>
          <a:p>
            <a:endParaRPr lang="en-US" dirty="0"/>
          </a:p>
        </p:txBody>
      </p:sp>
      <p:pic>
        <p:nvPicPr>
          <p:cNvPr id="10" name="Picture 9" descr="http://ts1.mm.bing.net/th?id=H.4898647673668268&amp;w=187&amp;h=182&amp;c=7&amp;rs=1&amp;pid=1.7">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3239359" y="3776821"/>
            <a:ext cx="1116013" cy="1148239"/>
          </a:xfrm>
          <a:prstGeom prst="rect">
            <a:avLst/>
          </a:prstGeom>
          <a:noFill/>
          <a:ln>
            <a:noFill/>
          </a:ln>
        </p:spPr>
      </p:pic>
      <p:pic>
        <p:nvPicPr>
          <p:cNvPr id="11" name="Picture 10" descr="http://ts2.mm.bing.net/th?id=H.4673801855765381&amp;w=188&amp;h=181&amp;c=7&amp;rs=1&amp;pid=1.7">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5626508" y="6041037"/>
            <a:ext cx="1543050" cy="1187235"/>
          </a:xfrm>
          <a:prstGeom prst="rect">
            <a:avLst/>
          </a:prstGeom>
          <a:noFill/>
          <a:ln>
            <a:noFill/>
          </a:ln>
        </p:spPr>
      </p:pic>
      <p:pic>
        <p:nvPicPr>
          <p:cNvPr id="12" name="Picture 11" descr="http://ts3.mm.bing.net/th?id=H.4900683488560922&amp;w=231&amp;h=173&amp;c=7&amp;rs=1&amp;pid=1.7">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4600761" y="6858762"/>
            <a:ext cx="1644733" cy="967890"/>
          </a:xfrm>
          <a:prstGeom prst="rect">
            <a:avLst/>
          </a:prstGeom>
          <a:noFill/>
          <a:ln>
            <a:noFill/>
          </a:ln>
        </p:spPr>
      </p:pic>
      <p:pic>
        <p:nvPicPr>
          <p:cNvPr id="2050" name="Picture 2" descr="C:\Users\Brenda\AppData\Local\Microsoft\Windows\INetCache\IE\D9YCM0VK\thank-you[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6363" y="1517016"/>
            <a:ext cx="2227262" cy="8955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02B5FB9-94E6-4F80-A8C4-E7CBF377805F}"/>
              </a:ext>
            </a:extLst>
          </p:cNvPr>
          <p:cNvSpPr txBox="1"/>
          <p:nvPr/>
        </p:nvSpPr>
        <p:spPr>
          <a:xfrm>
            <a:off x="294853" y="1658582"/>
            <a:ext cx="184731" cy="461665"/>
          </a:xfrm>
          <a:prstGeom prst="rect">
            <a:avLst/>
          </a:prstGeom>
          <a:noFill/>
        </p:spPr>
        <p:txBody>
          <a:bodyPr wrap="none" rtlCol="0">
            <a:spAutoFit/>
          </a:bodyPr>
          <a:lstStyle/>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9F7821A-FBDC-45B0-9EF9-4D8BE99A5DF7}"/>
              </a:ext>
            </a:extLst>
          </p:cNvPr>
          <p:cNvPicPr>
            <a:picLocks noChangeAspect="1"/>
          </p:cNvPicPr>
          <p:nvPr/>
        </p:nvPicPr>
        <p:blipFill>
          <a:blip r:embed="rId13"/>
          <a:stretch>
            <a:fillRect/>
          </a:stretch>
        </p:blipFill>
        <p:spPr>
          <a:xfrm>
            <a:off x="-5668963" y="2036530"/>
            <a:ext cx="2043352" cy="1939364"/>
          </a:xfrm>
          <a:prstGeom prst="rect">
            <a:avLst/>
          </a:prstGeom>
        </p:spPr>
      </p:pic>
      <p:sp>
        <p:nvSpPr>
          <p:cNvPr id="17" name="TextBox 16">
            <a:extLst>
              <a:ext uri="{FF2B5EF4-FFF2-40B4-BE49-F238E27FC236}">
                <a16:creationId xmlns:a16="http://schemas.microsoft.com/office/drawing/2014/main" id="{622B8353-5F8E-4C93-A838-41AC04BB8CC2}"/>
              </a:ext>
            </a:extLst>
          </p:cNvPr>
          <p:cNvSpPr txBox="1"/>
          <p:nvPr/>
        </p:nvSpPr>
        <p:spPr>
          <a:xfrm>
            <a:off x="937766" y="7688414"/>
            <a:ext cx="5122863" cy="553998"/>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endParaRPr lang="en-US" dirty="0"/>
          </a:p>
        </p:txBody>
      </p:sp>
      <p:pic>
        <p:nvPicPr>
          <p:cNvPr id="14" name="Picture 13">
            <a:extLst>
              <a:ext uri="{FF2B5EF4-FFF2-40B4-BE49-F238E27FC236}">
                <a16:creationId xmlns:a16="http://schemas.microsoft.com/office/drawing/2014/main" id="{BCC35517-4B39-42FD-B9CA-CA1D8F3816F4}"/>
              </a:ext>
            </a:extLst>
          </p:cNvPr>
          <p:cNvPicPr>
            <a:picLocks noChangeAspect="1"/>
          </p:cNvPicPr>
          <p:nvPr/>
        </p:nvPicPr>
        <p:blipFill>
          <a:blip r:embed="rId14"/>
          <a:stretch>
            <a:fillRect/>
          </a:stretch>
        </p:blipFill>
        <p:spPr>
          <a:xfrm>
            <a:off x="-5919037" y="-267586"/>
            <a:ext cx="2543500" cy="2388440"/>
          </a:xfrm>
          <a:prstGeom prst="rect">
            <a:avLst/>
          </a:prstGeom>
        </p:spPr>
      </p:pic>
      <p:pic>
        <p:nvPicPr>
          <p:cNvPr id="20" name="Picture 19">
            <a:extLst>
              <a:ext uri="{FF2B5EF4-FFF2-40B4-BE49-F238E27FC236}">
                <a16:creationId xmlns:a16="http://schemas.microsoft.com/office/drawing/2014/main" id="{897118AF-5088-4213-8621-BD1B8D2D506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134118" y="5866593"/>
            <a:ext cx="1543050" cy="1030757"/>
          </a:xfrm>
          <a:prstGeom prst="rect">
            <a:avLst/>
          </a:prstGeom>
        </p:spPr>
      </p:pic>
      <p:sp>
        <p:nvSpPr>
          <p:cNvPr id="21" name="TextBox 20">
            <a:extLst>
              <a:ext uri="{FF2B5EF4-FFF2-40B4-BE49-F238E27FC236}">
                <a16:creationId xmlns:a16="http://schemas.microsoft.com/office/drawing/2014/main" id="{0023412B-9377-4E5F-8280-CF57FEE12BFB}"/>
              </a:ext>
            </a:extLst>
          </p:cNvPr>
          <p:cNvSpPr txBox="1"/>
          <p:nvPr/>
        </p:nvSpPr>
        <p:spPr>
          <a:xfrm flipH="1">
            <a:off x="10183391" y="2120854"/>
            <a:ext cx="3356061" cy="7813421"/>
          </a:xfrm>
          <a:prstGeom prst="rect">
            <a:avLst/>
          </a:prstGeom>
          <a:noFill/>
        </p:spPr>
        <p:txBody>
          <a:bodyPr wrap="square" rtlCol="0">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Let it Snow</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The Community asks that neighbors are considerate of their neighbors and pull cars off the roadways and cul-de-sacs during snow events so plows and salt trucks can get through the neighborhood. Clear roads mean we can travel in and out of our community freely.  We also want a clear roads in case emergency vehicles need to get through.</a:t>
            </a:r>
            <a:br>
              <a:rPr lang="en-US" sz="1200" dirty="0">
                <a:latin typeface="Calibri" panose="020F0502020204030204" pitchFamily="34" charset="0"/>
                <a:ea typeface="Calibri" panose="020F0502020204030204" pitchFamily="34" charset="0"/>
                <a:cs typeface="Times New Roman" panose="02020603050405020304" pitchFamily="18" charset="0"/>
              </a:rPr>
            </a:b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The GALH has hired a contractor to remove snow and ice on our community sidewalks at 3” and above. For neighbors who have sidewalks in front of their houses, you are responsible for removing the snow within 48 hrs. (This is a Howard County Law).</a:t>
            </a:r>
            <a:br>
              <a:rPr lang="en-US" sz="1200" dirty="0">
                <a:latin typeface="Calibri" panose="020F0502020204030204" pitchFamily="34" charset="0"/>
                <a:ea typeface="Calibri" panose="020F0502020204030204" pitchFamily="34" charset="0"/>
                <a:cs typeface="Times New Roman" panose="02020603050405020304" pitchFamily="18" charset="0"/>
              </a:rPr>
            </a:b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b="1" dirty="0">
                <a:latin typeface="Calibri" panose="020F0502020204030204" pitchFamily="34" charset="0"/>
                <a:ea typeface="Calibri" panose="020F0502020204030204" pitchFamily="34" charset="0"/>
                <a:cs typeface="Times New Roman" panose="02020603050405020304" pitchFamily="18" charset="0"/>
              </a:rPr>
              <a:t>Dogs and Cats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Dogs should be on a leash when on public property. Dogs and cats should not be allowed to roam the neighborhood freely. Pets could be hit by cars if left unattended. Please see page 4 for dog poop issues.</a:t>
            </a: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2020 Community Projects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Each year the Architectural committee tries to get together group discounts for community projects. This year we have the following projects in mind:</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Tree and shrub trimming- Power wash project was a success. Many homeowners took advantage of the discount group price and had their houses and driveways cleaned.</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Power Washing</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Concrete driveway repairs or replacement</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The ArchComm will be sending out notices via our Group Facebook site and email when these projects will be available.</a:t>
            </a:r>
          </a:p>
        </p:txBody>
      </p:sp>
      <p:sp>
        <p:nvSpPr>
          <p:cNvPr id="22" name="TextBox 21">
            <a:extLst>
              <a:ext uri="{FF2B5EF4-FFF2-40B4-BE49-F238E27FC236}">
                <a16:creationId xmlns:a16="http://schemas.microsoft.com/office/drawing/2014/main" id="{3D2F571E-9AD7-486C-8B12-45A85E52E549}"/>
              </a:ext>
            </a:extLst>
          </p:cNvPr>
          <p:cNvSpPr txBox="1"/>
          <p:nvPr/>
        </p:nvSpPr>
        <p:spPr>
          <a:xfrm>
            <a:off x="-5453003" y="7319082"/>
            <a:ext cx="5022080" cy="369332"/>
          </a:xfrm>
          <a:prstGeom prst="rect">
            <a:avLst/>
          </a:prstGeom>
          <a:noFill/>
        </p:spPr>
        <p:txBody>
          <a:bodyPr wrap="none" rtlCol="0">
            <a:spAutoFit/>
          </a:bodyPr>
          <a:lstStyle/>
          <a:p>
            <a:r>
              <a:rPr lang="en-US" dirty="0">
                <a:solidFill>
                  <a:srgbClr val="FF0000"/>
                </a:solidFill>
              </a:rPr>
              <a:t>After Photos will be inserted after Tuesday’s project</a:t>
            </a:r>
          </a:p>
        </p:txBody>
      </p:sp>
      <p:pic>
        <p:nvPicPr>
          <p:cNvPr id="23" name="Picture 22">
            <a:extLst>
              <a:ext uri="{FF2B5EF4-FFF2-40B4-BE49-F238E27FC236}">
                <a16:creationId xmlns:a16="http://schemas.microsoft.com/office/drawing/2014/main" id="{1068FACB-540E-4598-A636-08B5EA145D5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5400000">
            <a:off x="-6246020" y="5354006"/>
            <a:ext cx="1864817" cy="1398613"/>
          </a:xfrm>
          <a:prstGeom prst="rect">
            <a:avLst/>
          </a:prstGeom>
        </p:spPr>
      </p:pic>
      <p:pic>
        <p:nvPicPr>
          <p:cNvPr id="25" name="Picture 24">
            <a:extLst>
              <a:ext uri="{FF2B5EF4-FFF2-40B4-BE49-F238E27FC236}">
                <a16:creationId xmlns:a16="http://schemas.microsoft.com/office/drawing/2014/main" id="{5400A509-2E69-4387-BE29-EAB58955501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72734" y="5554114"/>
            <a:ext cx="1960562" cy="1470422"/>
          </a:xfrm>
          <a:prstGeom prst="rect">
            <a:avLst/>
          </a:prstGeom>
        </p:spPr>
      </p:pic>
      <p:pic>
        <p:nvPicPr>
          <p:cNvPr id="27" name="Picture 26">
            <a:extLst>
              <a:ext uri="{FF2B5EF4-FFF2-40B4-BE49-F238E27FC236}">
                <a16:creationId xmlns:a16="http://schemas.microsoft.com/office/drawing/2014/main" id="{76F7F179-B70A-4CE5-84D2-772A84C735E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526269" y="5389535"/>
            <a:ext cx="1960563" cy="1470422"/>
          </a:xfrm>
          <a:prstGeom prst="rect">
            <a:avLst/>
          </a:prstGeom>
        </p:spPr>
      </p:pic>
      <p:pic>
        <p:nvPicPr>
          <p:cNvPr id="28" name="Picture 27">
            <a:extLst>
              <a:ext uri="{FF2B5EF4-FFF2-40B4-BE49-F238E27FC236}">
                <a16:creationId xmlns:a16="http://schemas.microsoft.com/office/drawing/2014/main" id="{0E4EF438-CEC4-42DB-806F-FAE3BF8971A2}"/>
              </a:ext>
            </a:extLst>
          </p:cNvPr>
          <p:cNvPicPr>
            <a:picLocks noChangeAspect="1"/>
          </p:cNvPicPr>
          <p:nvPr/>
        </p:nvPicPr>
        <p:blipFill>
          <a:blip r:embed="rId19"/>
          <a:stretch>
            <a:fillRect/>
          </a:stretch>
        </p:blipFill>
        <p:spPr>
          <a:xfrm>
            <a:off x="-3048896" y="2934063"/>
            <a:ext cx="2092559" cy="2578179"/>
          </a:xfrm>
          <a:prstGeom prst="rect">
            <a:avLst/>
          </a:prstGeom>
        </p:spPr>
      </p:pic>
      <p:pic>
        <p:nvPicPr>
          <p:cNvPr id="16" name="Picture 15">
            <a:extLst>
              <a:ext uri="{FF2B5EF4-FFF2-40B4-BE49-F238E27FC236}">
                <a16:creationId xmlns:a16="http://schemas.microsoft.com/office/drawing/2014/main" id="{2D77013A-8BA7-413D-BB80-A80DEC528000}"/>
              </a:ext>
            </a:extLst>
          </p:cNvPr>
          <p:cNvPicPr>
            <a:picLocks noChangeAspect="1"/>
          </p:cNvPicPr>
          <p:nvPr/>
        </p:nvPicPr>
        <p:blipFill>
          <a:blip r:embed="rId20"/>
          <a:stretch>
            <a:fillRect/>
          </a:stretch>
        </p:blipFill>
        <p:spPr>
          <a:xfrm>
            <a:off x="-2305063" y="2467258"/>
            <a:ext cx="2192512" cy="2064367"/>
          </a:xfrm>
          <a:prstGeom prst="rect">
            <a:avLst/>
          </a:prstGeom>
        </p:spPr>
      </p:pic>
      <p:pic>
        <p:nvPicPr>
          <p:cNvPr id="19" name="Picture 18">
            <a:extLst>
              <a:ext uri="{FF2B5EF4-FFF2-40B4-BE49-F238E27FC236}">
                <a16:creationId xmlns:a16="http://schemas.microsoft.com/office/drawing/2014/main" id="{11679C7E-034A-4E6F-9440-90807C336B6D}"/>
              </a:ext>
            </a:extLst>
          </p:cNvPr>
          <p:cNvPicPr>
            <a:picLocks noChangeAspect="1"/>
          </p:cNvPicPr>
          <p:nvPr/>
        </p:nvPicPr>
        <p:blipFill>
          <a:blip r:embed="rId21"/>
          <a:stretch>
            <a:fillRect/>
          </a:stretch>
        </p:blipFill>
        <p:spPr>
          <a:xfrm>
            <a:off x="-1467500" y="1322469"/>
            <a:ext cx="1182727" cy="951058"/>
          </a:xfrm>
          <a:prstGeom prst="rect">
            <a:avLst/>
          </a:prstGeom>
        </p:spPr>
      </p:pic>
      <p:pic>
        <p:nvPicPr>
          <p:cNvPr id="26" name="Picture 25">
            <a:extLst>
              <a:ext uri="{FF2B5EF4-FFF2-40B4-BE49-F238E27FC236}">
                <a16:creationId xmlns:a16="http://schemas.microsoft.com/office/drawing/2014/main" id="{D2981FC5-2255-4A39-8E3B-C40E7741BF9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271080" y="8704190"/>
            <a:ext cx="2157253" cy="556710"/>
          </a:xfrm>
          <a:prstGeom prst="rect">
            <a:avLst/>
          </a:prstGeom>
        </p:spPr>
      </p:pic>
      <p:pic>
        <p:nvPicPr>
          <p:cNvPr id="29" name="Picture 28">
            <a:extLst>
              <a:ext uri="{FF2B5EF4-FFF2-40B4-BE49-F238E27FC236}">
                <a16:creationId xmlns:a16="http://schemas.microsoft.com/office/drawing/2014/main" id="{701805F2-B2F7-47A7-95EE-079262A69265}"/>
              </a:ext>
            </a:extLst>
          </p:cNvPr>
          <p:cNvPicPr>
            <a:picLocks noChangeAspect="1"/>
          </p:cNvPicPr>
          <p:nvPr/>
        </p:nvPicPr>
        <p:blipFill>
          <a:blip r:embed="rId23"/>
          <a:stretch>
            <a:fillRect/>
          </a:stretch>
        </p:blipFill>
        <p:spPr>
          <a:xfrm>
            <a:off x="-2507088" y="-336952"/>
            <a:ext cx="1711423" cy="1907014"/>
          </a:xfrm>
          <a:prstGeom prst="rect">
            <a:avLst/>
          </a:prstGeom>
        </p:spPr>
      </p:pic>
      <p:pic>
        <p:nvPicPr>
          <p:cNvPr id="18" name="Picture 17">
            <a:extLst>
              <a:ext uri="{FF2B5EF4-FFF2-40B4-BE49-F238E27FC236}">
                <a16:creationId xmlns:a16="http://schemas.microsoft.com/office/drawing/2014/main" id="{6E32569B-3A7B-4658-BCF6-B55EDA34CAA6}"/>
              </a:ext>
            </a:extLst>
          </p:cNvPr>
          <p:cNvPicPr>
            <a:picLocks noChangeAspect="1"/>
          </p:cNvPicPr>
          <p:nvPr/>
        </p:nvPicPr>
        <p:blipFill>
          <a:blip r:embed="rId24"/>
          <a:stretch>
            <a:fillRect/>
          </a:stretch>
        </p:blipFill>
        <p:spPr>
          <a:xfrm>
            <a:off x="806513" y="2710974"/>
            <a:ext cx="5946648" cy="5273040"/>
          </a:xfrm>
          <a:prstGeom prst="rect">
            <a:avLst/>
          </a:prstGeom>
        </p:spPr>
      </p:pic>
      <p:sp>
        <p:nvSpPr>
          <p:cNvPr id="24" name="TextBox 23">
            <a:extLst>
              <a:ext uri="{FF2B5EF4-FFF2-40B4-BE49-F238E27FC236}">
                <a16:creationId xmlns:a16="http://schemas.microsoft.com/office/drawing/2014/main" id="{257654F7-27CB-4A1E-A18C-566F66FA8CC2}"/>
              </a:ext>
            </a:extLst>
          </p:cNvPr>
          <p:cNvSpPr txBox="1"/>
          <p:nvPr/>
        </p:nvSpPr>
        <p:spPr>
          <a:xfrm>
            <a:off x="1349620" y="1517016"/>
            <a:ext cx="4860433" cy="369332"/>
          </a:xfrm>
          <a:prstGeom prst="rect">
            <a:avLst/>
          </a:prstGeom>
          <a:noFill/>
        </p:spPr>
        <p:txBody>
          <a:bodyPr wrap="none" rtlCol="0">
            <a:spAutoFit/>
          </a:bodyPr>
          <a:lstStyle/>
          <a:p>
            <a:r>
              <a:rPr lang="en-US" dirty="0"/>
              <a:t>The Gables at Lawyers Hill Association Wants You!</a:t>
            </a:r>
          </a:p>
        </p:txBody>
      </p:sp>
      <p:sp>
        <p:nvSpPr>
          <p:cNvPr id="30" name="TextBox 29">
            <a:extLst>
              <a:ext uri="{FF2B5EF4-FFF2-40B4-BE49-F238E27FC236}">
                <a16:creationId xmlns:a16="http://schemas.microsoft.com/office/drawing/2014/main" id="{9D84E1FC-C1DE-49E2-8863-90D713F6F535}"/>
              </a:ext>
            </a:extLst>
          </p:cNvPr>
          <p:cNvSpPr txBox="1"/>
          <p:nvPr/>
        </p:nvSpPr>
        <p:spPr>
          <a:xfrm>
            <a:off x="1493837" y="1964786"/>
            <a:ext cx="2344168" cy="369332"/>
          </a:xfrm>
          <a:prstGeom prst="rect">
            <a:avLst/>
          </a:prstGeom>
          <a:noFill/>
        </p:spPr>
        <p:txBody>
          <a:bodyPr wrap="none" rtlCol="0">
            <a:spAutoFit/>
          </a:bodyPr>
          <a:lstStyle/>
          <a:p>
            <a:r>
              <a:rPr lang="en-US" dirty="0"/>
              <a:t>Continued from page 6</a:t>
            </a:r>
          </a:p>
        </p:txBody>
      </p:sp>
    </p:spTree>
    <p:extLst>
      <p:ext uri="{BB962C8B-B14F-4D97-AF65-F5344CB8AC3E}">
        <p14:creationId xmlns:p14="http://schemas.microsoft.com/office/powerpoint/2010/main" val="314695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04190" y="922020"/>
            <a:ext cx="7619047" cy="329565"/>
          </a:xfrm>
        </p:spPr>
        <p:txBody>
          <a:bodyPr/>
          <a:lstStyle/>
          <a:p>
            <a:r>
              <a:rPr lang="en-US" b="1" spc="10" dirty="0">
                <a:solidFill>
                  <a:srgbClr val="000000"/>
                </a:solidFill>
                <a:latin typeface="Tw Cen MT" panose="22635452340000000000" pitchFamily="2"/>
              </a:rPr>
              <a:t>The Docket                                                        November </a:t>
            </a:r>
            <a:r>
              <a:rPr lang="en-US" sz="1400" b="1" spc="10" dirty="0">
                <a:solidFill>
                  <a:srgbClr val="000000"/>
                </a:solidFill>
                <a:latin typeface="Arial" pitchFamily="34" charset="0"/>
              </a:rPr>
              <a:t>2022  8 of 9</a:t>
            </a:r>
          </a:p>
          <a:p>
            <a:endParaRPr lang="en-US" dirty="0"/>
          </a:p>
        </p:txBody>
      </p:sp>
      <p:sp>
        <p:nvSpPr>
          <p:cNvPr id="3" name="Text Placeholder 2"/>
          <p:cNvSpPr>
            <a:spLocks noGrp="1"/>
          </p:cNvSpPr>
          <p:nvPr>
            <p:ph type="body" idx="10"/>
          </p:nvPr>
        </p:nvSpPr>
        <p:spPr>
          <a:xfrm>
            <a:off x="2905416" y="1685332"/>
            <a:ext cx="2242606" cy="1844750"/>
          </a:xfrm>
        </p:spPr>
        <p:txBody>
          <a:bodyPr/>
          <a:lstStyle/>
          <a:p>
            <a:pPr algn="l"/>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       </a:t>
            </a:r>
            <a:br>
              <a:rPr lang="en-US" sz="1200" dirty="0">
                <a:solidFill>
                  <a:srgbClr val="2D2D2D"/>
                </a:solidFill>
                <a:latin typeface="Arial" panose="020B0604020202020204" pitchFamily="34" charset="0"/>
                <a:cs typeface="Arial" panose="020B0604020202020204" pitchFamily="34" charset="0"/>
              </a:rPr>
            </a:br>
            <a:endParaRPr lang="en-US" sz="1200" dirty="0">
              <a:solidFill>
                <a:srgbClr val="2D2D2D"/>
              </a:solidFill>
              <a:latin typeface="Arial" panose="020B0604020202020204" pitchFamily="34" charset="0"/>
              <a:cs typeface="Arial" panose="020B0604020202020204" pitchFamily="34" charset="0"/>
            </a:endParaRPr>
          </a:p>
          <a:p>
            <a:pPr algn="l"/>
            <a:br>
              <a:rPr lang="en-US" sz="1200" b="1" dirty="0">
                <a:solidFill>
                  <a:srgbClr val="2D2D2D"/>
                </a:solidFill>
                <a:latin typeface="Arial" panose="020B0604020202020204" pitchFamily="34" charset="0"/>
                <a:cs typeface="Arial" panose="020B0604020202020204" pitchFamily="34" charset="0"/>
              </a:rPr>
            </a:br>
            <a:br>
              <a:rPr lang="en-US" sz="1200" b="1" dirty="0">
                <a:solidFill>
                  <a:srgbClr val="2D2D2D"/>
                </a:solidFill>
                <a:latin typeface="Arial" panose="020B0604020202020204" pitchFamily="34" charset="0"/>
                <a:cs typeface="Arial" panose="020B0604020202020204" pitchFamily="34" charset="0"/>
              </a:rPr>
            </a:br>
            <a:br>
              <a:rPr lang="en-US" sz="1200" b="1" dirty="0">
                <a:solidFill>
                  <a:srgbClr val="2D2D2D"/>
                </a:solidFill>
                <a:latin typeface="Arial" panose="020B0604020202020204" pitchFamily="34" charset="0"/>
                <a:cs typeface="Arial" panose="020B0604020202020204" pitchFamily="34" charset="0"/>
              </a:rPr>
            </a:br>
            <a:br>
              <a:rPr lang="en-US" sz="1200" b="1" dirty="0">
                <a:solidFill>
                  <a:srgbClr val="2D2D2D"/>
                </a:solidFill>
                <a:latin typeface="Arial" panose="020B0604020202020204" pitchFamily="34" charset="0"/>
                <a:cs typeface="Arial" panose="020B0604020202020204" pitchFamily="34" charset="0"/>
              </a:rPr>
            </a:br>
            <a:br>
              <a:rPr lang="en-US" sz="1200" b="1" dirty="0">
                <a:solidFill>
                  <a:srgbClr val="2D2D2D"/>
                </a:solidFill>
                <a:latin typeface="Arial" panose="020B0604020202020204" pitchFamily="34" charset="0"/>
                <a:cs typeface="Arial" panose="020B0604020202020204" pitchFamily="34" charset="0"/>
              </a:rPr>
            </a:br>
            <a:br>
              <a:rPr lang="en-US" sz="1200" b="1" dirty="0">
                <a:solidFill>
                  <a:srgbClr val="2D2D2D"/>
                </a:solidFill>
                <a:latin typeface="Arial" panose="020B0604020202020204" pitchFamily="34" charset="0"/>
                <a:cs typeface="Arial" panose="020B0604020202020204" pitchFamily="34" charset="0"/>
              </a:rPr>
            </a:br>
            <a:br>
              <a:rPr lang="en-US" sz="1200" b="1" dirty="0">
                <a:solidFill>
                  <a:srgbClr val="2D2D2D"/>
                </a:solidFill>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br>
              <a:rPr lang="en-US" dirty="0"/>
            </a:br>
            <a:br>
              <a:rPr lang="en-US" dirty="0"/>
            </a:br>
            <a:endParaRPr lang="en-US" dirty="0"/>
          </a:p>
        </p:txBody>
      </p:sp>
      <p:sp>
        <p:nvSpPr>
          <p:cNvPr id="4" name="Text Placeholder 3"/>
          <p:cNvSpPr>
            <a:spLocks noGrp="1"/>
          </p:cNvSpPr>
          <p:nvPr>
            <p:ph type="body" idx="10"/>
          </p:nvPr>
        </p:nvSpPr>
        <p:spPr>
          <a:xfrm flipH="1">
            <a:off x="9875837" y="4900930"/>
            <a:ext cx="4724400" cy="1132364"/>
          </a:xfrm>
        </p:spPr>
        <p:txBody>
          <a:bodyPr>
            <a:normAutofit fontScale="97500"/>
          </a:bodyPr>
          <a:lstStyle/>
          <a:p>
            <a:endParaRPr lang="en-US" dirty="0"/>
          </a:p>
        </p:txBody>
      </p:sp>
      <p:sp>
        <p:nvSpPr>
          <p:cNvPr id="5" name="Text Placeholder 4"/>
          <p:cNvSpPr>
            <a:spLocks noGrp="1"/>
          </p:cNvSpPr>
          <p:nvPr>
            <p:ph type="body" idx="10"/>
          </p:nvPr>
        </p:nvSpPr>
        <p:spPr>
          <a:xfrm flipH="1">
            <a:off x="8428037" y="8921750"/>
            <a:ext cx="4038600" cy="45719"/>
          </a:xfrm>
        </p:spPr>
        <p:txBody>
          <a:bodyPr/>
          <a:lstStyle/>
          <a:p>
            <a:endParaRPr lang="en-US" dirty="0"/>
          </a:p>
        </p:txBody>
      </p:sp>
      <p:sp>
        <p:nvSpPr>
          <p:cNvPr id="6" name="Text Placeholder 5"/>
          <p:cNvSpPr>
            <a:spLocks noGrp="1"/>
          </p:cNvSpPr>
          <p:nvPr>
            <p:ph type="body" idx="10"/>
          </p:nvPr>
        </p:nvSpPr>
        <p:spPr>
          <a:xfrm flipH="1">
            <a:off x="9113837" y="1849120"/>
            <a:ext cx="76200" cy="1517174"/>
          </a:xfrm>
        </p:spPr>
        <p:txBody>
          <a:bodyPr/>
          <a:lstStyle/>
          <a:p>
            <a:endParaRPr lang="en-US" dirty="0"/>
          </a:p>
        </p:txBody>
      </p:sp>
      <p:sp>
        <p:nvSpPr>
          <p:cNvPr id="7" name="Text Placeholder 6"/>
          <p:cNvSpPr>
            <a:spLocks noGrp="1"/>
          </p:cNvSpPr>
          <p:nvPr>
            <p:ph type="body" idx="10"/>
          </p:nvPr>
        </p:nvSpPr>
        <p:spPr>
          <a:xfrm flipH="1">
            <a:off x="8809037" y="6793865"/>
            <a:ext cx="1676400" cy="774065"/>
          </a:xfrm>
        </p:spPr>
        <p:txBody>
          <a:bodyPr/>
          <a:lstStyle/>
          <a:p>
            <a:endParaRPr lang="en-US" dirty="0"/>
          </a:p>
        </p:txBody>
      </p:sp>
      <p:sp>
        <p:nvSpPr>
          <p:cNvPr id="8" name="Text Placeholder 7"/>
          <p:cNvSpPr>
            <a:spLocks noGrp="1"/>
          </p:cNvSpPr>
          <p:nvPr>
            <p:ph type="body" idx="10"/>
          </p:nvPr>
        </p:nvSpPr>
        <p:spPr>
          <a:xfrm flipH="1">
            <a:off x="8428037" y="4900930"/>
            <a:ext cx="1676400" cy="294164"/>
          </a:xfrm>
        </p:spPr>
        <p:txBody>
          <a:bodyPr/>
          <a:lstStyle/>
          <a:p>
            <a:endParaRPr lang="en-US" dirty="0"/>
          </a:p>
        </p:txBody>
      </p:sp>
      <p:pic>
        <p:nvPicPr>
          <p:cNvPr id="9" name="Picture 8"/>
          <p:cNvPicPr>
            <a:picLocks noChangeAspect="1"/>
          </p:cNvPicPr>
          <p:nvPr/>
        </p:nvPicPr>
        <p:blipFill>
          <a:blip r:embed="rId2"/>
          <a:stretch>
            <a:fillRect/>
          </a:stretch>
        </p:blipFill>
        <p:spPr>
          <a:xfrm flipV="1">
            <a:off x="11403198" y="1823244"/>
            <a:ext cx="1950981" cy="154305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8874" y="1849120"/>
            <a:ext cx="903879" cy="60277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9202" y="3747294"/>
            <a:ext cx="2210429" cy="1977788"/>
          </a:xfrm>
          <a:prstGeom prst="rect">
            <a:avLst/>
          </a:prstGeom>
        </p:spPr>
      </p:pic>
      <p:pic>
        <p:nvPicPr>
          <p:cNvPr id="13" name="Picture 12">
            <a:extLst>
              <a:ext uri="{FF2B5EF4-FFF2-40B4-BE49-F238E27FC236}">
                <a16:creationId xmlns:a16="http://schemas.microsoft.com/office/drawing/2014/main" id="{E71F5EED-16F8-4D0B-865D-9B29345AF7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1480" y="726440"/>
            <a:ext cx="1342707" cy="1181100"/>
          </a:xfrm>
          <a:prstGeom prst="rect">
            <a:avLst/>
          </a:prstGeom>
        </p:spPr>
      </p:pic>
      <p:sp>
        <p:nvSpPr>
          <p:cNvPr id="14" name="TextBox 13">
            <a:extLst>
              <a:ext uri="{FF2B5EF4-FFF2-40B4-BE49-F238E27FC236}">
                <a16:creationId xmlns:a16="http://schemas.microsoft.com/office/drawing/2014/main" id="{E32E81E9-C920-457F-8DF8-FD7709E07998}"/>
              </a:ext>
            </a:extLst>
          </p:cNvPr>
          <p:cNvSpPr txBox="1"/>
          <p:nvPr/>
        </p:nvSpPr>
        <p:spPr>
          <a:xfrm>
            <a:off x="9571037" y="7573804"/>
            <a:ext cx="2895600" cy="2135393"/>
          </a:xfrm>
          <a:prstGeom prst="rect">
            <a:avLst/>
          </a:prstGeom>
          <a:solidFill>
            <a:schemeClr val="tx2">
              <a:lumMod val="40000"/>
              <a:lumOff val="60000"/>
            </a:schemeClr>
          </a:solidFill>
          <a:ln w="38100">
            <a:solidFill>
              <a:srgbClr val="002060"/>
            </a:solidFill>
          </a:ln>
        </p:spPr>
        <p:txBody>
          <a:bodyPr wrap="square" rtlCol="0">
            <a:spAutoFit/>
          </a:bodyPr>
          <a:lstStyle/>
          <a:p>
            <a:pPr marL="91440" marR="365760" lvl="0" algn="just">
              <a:lnSpc>
                <a:spcPct val="105599"/>
              </a:lnSpc>
            </a:pPr>
            <a:r>
              <a:rPr lang="en-US" sz="1050" b="1" i="1" kern="0" spc="-20" dirty="0">
                <a:solidFill>
                  <a:srgbClr val="000000"/>
                </a:solidFill>
                <a:latin typeface="Arial" pitchFamily="34" charset="0"/>
              </a:rPr>
              <a:t>Important Email &amp; Facebook Addresses</a:t>
            </a:r>
            <a:br>
              <a:rPr lang="en-US" sz="1050" b="1" i="1" kern="0" spc="-20" dirty="0">
                <a:solidFill>
                  <a:srgbClr val="000000"/>
                </a:solidFill>
                <a:latin typeface="Arial" pitchFamily="34" charset="0"/>
              </a:rPr>
            </a:br>
            <a:endParaRPr lang="en-US" sz="1050" b="1" i="1" kern="0" spc="-20" dirty="0">
              <a:solidFill>
                <a:srgbClr val="000000"/>
              </a:solidFill>
              <a:latin typeface="Arial" pitchFamily="34" charset="0"/>
            </a:endParaRPr>
          </a:p>
          <a:p>
            <a:pPr marL="91440" marR="365760" lvl="0" algn="just">
              <a:lnSpc>
                <a:spcPct val="105599"/>
              </a:lnSpc>
            </a:pPr>
            <a:r>
              <a:rPr lang="en-US" sz="1050" b="1" i="1" kern="0" spc="-20" dirty="0">
                <a:solidFill>
                  <a:srgbClr val="000000"/>
                </a:solidFill>
                <a:latin typeface="Arial" pitchFamily="34" charset="0"/>
              </a:rPr>
              <a:t>HOA Board- </a:t>
            </a:r>
            <a:r>
              <a:rPr lang="en-US" sz="1050" i="1" kern="0" spc="-20" dirty="0">
                <a:solidFill>
                  <a:srgbClr val="000000"/>
                </a:solidFill>
                <a:latin typeface="Arial" pitchFamily="34" charset="0"/>
                <a:hlinkClick r:id="rId6">
                  <a:extLst>
                    <a:ext uri="{A12FA001-AC4F-418D-AE19-62706E023703}">
                      <ahyp:hlinkClr xmlns:ahyp="http://schemas.microsoft.com/office/drawing/2018/hyperlinkcolor" val="tx"/>
                    </a:ext>
                  </a:extLst>
                </a:hlinkClick>
              </a:rPr>
              <a:t>gablesboard@thegablesinfo.com</a:t>
            </a:r>
            <a:endParaRPr lang="en-US" sz="1050" i="1" kern="0" spc="-20" dirty="0">
              <a:solidFill>
                <a:srgbClr val="000000"/>
              </a:solidFill>
              <a:latin typeface="Arial" pitchFamily="34" charset="0"/>
            </a:endParaRPr>
          </a:p>
          <a:p>
            <a:pPr marL="91440" marR="365760" lvl="0" algn="just">
              <a:lnSpc>
                <a:spcPct val="105599"/>
              </a:lnSpc>
            </a:pPr>
            <a:r>
              <a:rPr lang="en-US" sz="1050" b="1" i="1" kern="0" dirty="0">
                <a:solidFill>
                  <a:prstClr val="black"/>
                </a:solidFill>
                <a:latin typeface="Arial" pitchFamily="34" charset="0"/>
              </a:rPr>
              <a:t>ArchComm-</a:t>
            </a:r>
            <a:r>
              <a:rPr lang="en-US" sz="1050" i="1" kern="0" dirty="0">
                <a:solidFill>
                  <a:prstClr val="black"/>
                </a:solidFill>
                <a:latin typeface="Arial" pitchFamily="34" charset="0"/>
              </a:rPr>
              <a:t> </a:t>
            </a:r>
            <a:r>
              <a:rPr lang="en-US" sz="1050" i="1" kern="0" dirty="0">
                <a:solidFill>
                  <a:prstClr val="black"/>
                </a:solidFill>
                <a:latin typeface="Arial" pitchFamily="34" charset="0"/>
                <a:hlinkClick r:id="rId7">
                  <a:extLst>
                    <a:ext uri="{A12FA001-AC4F-418D-AE19-62706E023703}">
                      <ahyp:hlinkClr xmlns:ahyp="http://schemas.microsoft.com/office/drawing/2018/hyperlinkcolor" val="tx"/>
                    </a:ext>
                  </a:extLst>
                </a:hlinkClick>
              </a:rPr>
              <a:t>archcomm@thegablesinfo.com</a:t>
            </a:r>
            <a:endParaRPr lang="en-US" sz="1050" i="1" kern="0" dirty="0">
              <a:solidFill>
                <a:prstClr val="black"/>
              </a:solidFill>
              <a:latin typeface="Arial" pitchFamily="34" charset="0"/>
            </a:endParaRPr>
          </a:p>
          <a:p>
            <a:pPr marL="91440" marR="365760" lvl="0" algn="just">
              <a:lnSpc>
                <a:spcPct val="105599"/>
              </a:lnSpc>
            </a:pPr>
            <a:r>
              <a:rPr lang="en-US" sz="1050" b="1" i="1" kern="0" dirty="0">
                <a:solidFill>
                  <a:prstClr val="black"/>
                </a:solidFill>
                <a:latin typeface="Arial" pitchFamily="34" charset="0"/>
              </a:rPr>
              <a:t>Webmaster</a:t>
            </a:r>
            <a:r>
              <a:rPr lang="en-US" sz="1050" i="1" kern="0" dirty="0">
                <a:solidFill>
                  <a:prstClr val="black"/>
                </a:solidFill>
                <a:latin typeface="Arial" pitchFamily="34" charset="0"/>
              </a:rPr>
              <a:t>- </a:t>
            </a:r>
            <a:r>
              <a:rPr lang="en-US" sz="1050" i="1" kern="0" dirty="0">
                <a:solidFill>
                  <a:prstClr val="black"/>
                </a:solidFill>
                <a:latin typeface="Arial" pitchFamily="34" charset="0"/>
                <a:hlinkClick r:id="rId8"/>
              </a:rPr>
              <a:t>webmaster@thegablesinfo.com</a:t>
            </a:r>
            <a:br>
              <a:rPr lang="en-US" sz="1050" i="1" kern="0" dirty="0">
                <a:solidFill>
                  <a:prstClr val="black"/>
                </a:solidFill>
                <a:latin typeface="Arial" pitchFamily="34" charset="0"/>
              </a:rPr>
            </a:br>
            <a:r>
              <a:rPr lang="en-US" sz="1050" b="1" i="1" kern="0" dirty="0">
                <a:solidFill>
                  <a:prstClr val="black"/>
                </a:solidFill>
                <a:latin typeface="Arial" pitchFamily="34" charset="0"/>
              </a:rPr>
              <a:t> </a:t>
            </a:r>
            <a:br>
              <a:rPr lang="en-US" sz="1050" b="1" i="1" kern="0" dirty="0">
                <a:solidFill>
                  <a:prstClr val="black"/>
                </a:solidFill>
                <a:latin typeface="Arial" pitchFamily="34" charset="0"/>
              </a:rPr>
            </a:br>
            <a:r>
              <a:rPr lang="en-US" sz="1050" b="1" i="1" kern="0" dirty="0">
                <a:solidFill>
                  <a:prstClr val="black"/>
                </a:solidFill>
                <a:latin typeface="Arial" pitchFamily="34" charset="0"/>
              </a:rPr>
              <a:t>Facebook Group- The Gables at Lawyers Hill</a:t>
            </a:r>
          </a:p>
        </p:txBody>
      </p:sp>
      <p:pic>
        <p:nvPicPr>
          <p:cNvPr id="15" name="Picture 14">
            <a:extLst>
              <a:ext uri="{FF2B5EF4-FFF2-40B4-BE49-F238E27FC236}">
                <a16:creationId xmlns:a16="http://schemas.microsoft.com/office/drawing/2014/main" id="{97B06D04-0D16-4DF8-9141-E74D52DDC7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5936" y="442040"/>
            <a:ext cx="2333624" cy="2333624"/>
          </a:xfrm>
          <a:prstGeom prst="rect">
            <a:avLst/>
          </a:prstGeom>
        </p:spPr>
      </p:pic>
      <p:pic>
        <p:nvPicPr>
          <p:cNvPr id="18" name="Picture 17">
            <a:extLst>
              <a:ext uri="{FF2B5EF4-FFF2-40B4-BE49-F238E27FC236}">
                <a16:creationId xmlns:a16="http://schemas.microsoft.com/office/drawing/2014/main" id="{9B968982-5BFC-4E2F-A14F-A87D0DABE3D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54563" y="7527530"/>
            <a:ext cx="2209800" cy="2027237"/>
          </a:xfrm>
          <a:prstGeom prst="rect">
            <a:avLst/>
          </a:prstGeom>
        </p:spPr>
      </p:pic>
      <p:sp>
        <p:nvSpPr>
          <p:cNvPr id="12" name="TextBox 11">
            <a:extLst>
              <a:ext uri="{FF2B5EF4-FFF2-40B4-BE49-F238E27FC236}">
                <a16:creationId xmlns:a16="http://schemas.microsoft.com/office/drawing/2014/main" id="{C13A485F-2209-4E56-9AD6-6065443CF27B}"/>
              </a:ext>
            </a:extLst>
          </p:cNvPr>
          <p:cNvSpPr txBox="1"/>
          <p:nvPr/>
        </p:nvSpPr>
        <p:spPr>
          <a:xfrm>
            <a:off x="674257" y="4526708"/>
            <a:ext cx="5772580" cy="6001643"/>
          </a:xfrm>
          <a:prstGeom prst="rect">
            <a:avLst/>
          </a:prstGeom>
          <a:noFill/>
        </p:spPr>
        <p:txBody>
          <a:bodyPr wrap="square" rtlCol="0">
            <a:spAutoFit/>
          </a:bodyPr>
          <a:lstStyle/>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Need a healthy appetizer????😋😋😋</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Ingredients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- 7oz of crabmeat</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- 3 tablespoons of light cream cheese</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- 3 and 1/2 tablespoons of regular mayonnaise</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- 1/4 cup of reduced-fat parmesan cheese</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- 3 tablespoons of green onion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- 2 garlic cloves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- 2 teaspoons of Worcestershire sauce</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- 2 teaspoons of lemon juice</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- 1 teaspoon of hot sauce</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- 1/2 teaspoon of old bay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- 1/4 teaspoon of salt</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- 1/2 teaspoon of pepper</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Directions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 Preheat oven to 325 degrees.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2. Combine all ingredients in a casserole dish.</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3. Bake for about 35-40 mins in a preheated oven until lightly golden brown on top.</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4. Serve hot! Enjoy!!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en-US" sz="1200" dirty="0">
                <a:effectLst/>
                <a:latin typeface="Arial" panose="020B0604020202020204" pitchFamily="34" charset="0"/>
                <a:ea typeface="Times New Roman" panose="02020603050405020304" pitchFamily="18" charset="0"/>
                <a:cs typeface="Arial" panose="020B0604020202020204" pitchFamily="34" charset="0"/>
              </a:rPr>
              <a:t>Makes 7 servings </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7F483410-4763-4BF1-BAA2-C807DE7DE54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32074" y="2248211"/>
            <a:ext cx="3274362" cy="198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92FA6246-2A3C-42C3-8E99-1BA7382820A2}"/>
              </a:ext>
            </a:extLst>
          </p:cNvPr>
          <p:cNvSpPr txBox="1"/>
          <p:nvPr/>
        </p:nvSpPr>
        <p:spPr>
          <a:xfrm>
            <a:off x="673746" y="3085984"/>
            <a:ext cx="2387192" cy="276999"/>
          </a:xfrm>
          <a:prstGeom prst="rect">
            <a:avLst/>
          </a:prstGeom>
          <a:noFill/>
        </p:spPr>
        <p:txBody>
          <a:bodyPr wrap="none" rtlCol="0">
            <a:spAutoFit/>
          </a:bodyPr>
          <a:lstStyle/>
          <a:p>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LOUISIANA HOT CRAB 🦀 DIP</a:t>
            </a:r>
            <a:endParaRPr lang="en-US" dirty="0"/>
          </a:p>
        </p:txBody>
      </p:sp>
    </p:spTree>
    <p:extLst>
      <p:ext uri="{BB962C8B-B14F-4D97-AF65-F5344CB8AC3E}">
        <p14:creationId xmlns:p14="http://schemas.microsoft.com/office/powerpoint/2010/main" val="331015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BFE64D-7E41-4F08-BA96-2F36C69F03A2}"/>
              </a:ext>
            </a:extLst>
          </p:cNvPr>
          <p:cNvSpPr>
            <a:spLocks noGrp="1"/>
          </p:cNvSpPr>
          <p:nvPr>
            <p:ph type="body" idx="10"/>
          </p:nvPr>
        </p:nvSpPr>
        <p:spPr>
          <a:xfrm>
            <a:off x="8096470" y="818100"/>
            <a:ext cx="4144561" cy="45719"/>
          </a:xfrm>
        </p:spPr>
        <p:txBody>
          <a:bodyPr/>
          <a:lstStyle/>
          <a:p>
            <a:endParaRPr lang="en-US" dirty="0"/>
          </a:p>
        </p:txBody>
      </p:sp>
      <p:sp>
        <p:nvSpPr>
          <p:cNvPr id="3" name="Text Placeholder 2">
            <a:extLst>
              <a:ext uri="{FF2B5EF4-FFF2-40B4-BE49-F238E27FC236}">
                <a16:creationId xmlns:a16="http://schemas.microsoft.com/office/drawing/2014/main" id="{55C9C499-301D-4472-8D02-EF6269A14E51}"/>
              </a:ext>
            </a:extLst>
          </p:cNvPr>
          <p:cNvSpPr>
            <a:spLocks noGrp="1"/>
          </p:cNvSpPr>
          <p:nvPr>
            <p:ph type="body" idx="10"/>
          </p:nvPr>
        </p:nvSpPr>
        <p:spPr>
          <a:xfrm>
            <a:off x="540270" y="362674"/>
            <a:ext cx="6506845" cy="329565"/>
          </a:xfrm>
        </p:spPr>
        <p:txBody>
          <a:bodyPr/>
          <a:lstStyle/>
          <a:p>
            <a:pPr algn="l"/>
            <a:r>
              <a:rPr lang="en-US" sz="1200" b="1" spc="10" dirty="0">
                <a:solidFill>
                  <a:srgbClr val="000000"/>
                </a:solidFill>
                <a:latin typeface="Arial" panose="020B0604020202020204" pitchFamily="34" charset="0"/>
                <a:cs typeface="Arial" panose="020B0604020202020204" pitchFamily="34" charset="0"/>
              </a:rPr>
              <a:t>The Docket 2019                                                                             November  2020   9 of 9</a:t>
            </a:r>
            <a:endParaRPr lang="en-US" sz="1200" b="1" dirty="0">
              <a:latin typeface="Arial" panose="020B0604020202020204" pitchFamily="34" charset="0"/>
              <a:cs typeface="Arial" panose="020B0604020202020204" pitchFamily="34" charset="0"/>
            </a:endParaRPr>
          </a:p>
          <a:p>
            <a:endParaRPr lang="en-US" sz="1200" b="1" dirty="0"/>
          </a:p>
        </p:txBody>
      </p:sp>
      <p:sp>
        <p:nvSpPr>
          <p:cNvPr id="4" name="Text Placeholder 3">
            <a:extLst>
              <a:ext uri="{FF2B5EF4-FFF2-40B4-BE49-F238E27FC236}">
                <a16:creationId xmlns:a16="http://schemas.microsoft.com/office/drawing/2014/main" id="{4FC07987-DF0E-4172-AE24-A640891BB17F}"/>
              </a:ext>
            </a:extLst>
          </p:cNvPr>
          <p:cNvSpPr>
            <a:spLocks noGrp="1"/>
          </p:cNvSpPr>
          <p:nvPr>
            <p:ph type="body" idx="10"/>
          </p:nvPr>
        </p:nvSpPr>
        <p:spPr>
          <a:xfrm flipH="1">
            <a:off x="8351837" y="5641974"/>
            <a:ext cx="113030" cy="885825"/>
          </a:xfrm>
        </p:spPr>
        <p:txBody>
          <a:bodyPr>
            <a:normAutofit fontScale="97500"/>
          </a:bodyPr>
          <a:lstStyle/>
          <a:p>
            <a:endParaRPr lang="en-US" dirty="0"/>
          </a:p>
        </p:txBody>
      </p:sp>
      <p:sp>
        <p:nvSpPr>
          <p:cNvPr id="5" name="Text Placeholder 4">
            <a:extLst>
              <a:ext uri="{FF2B5EF4-FFF2-40B4-BE49-F238E27FC236}">
                <a16:creationId xmlns:a16="http://schemas.microsoft.com/office/drawing/2014/main" id="{93B0D569-8D52-4D6A-ACFC-8A824B56A851}"/>
              </a:ext>
            </a:extLst>
          </p:cNvPr>
          <p:cNvSpPr>
            <a:spLocks noGrp="1"/>
          </p:cNvSpPr>
          <p:nvPr>
            <p:ph type="body" idx="10"/>
          </p:nvPr>
        </p:nvSpPr>
        <p:spPr>
          <a:xfrm flipH="1" flipV="1">
            <a:off x="7666037" y="9538493"/>
            <a:ext cx="304800" cy="234473"/>
          </a:xfrm>
        </p:spPr>
        <p:txBody>
          <a:bodyPr/>
          <a:lstStyle/>
          <a:p>
            <a:endParaRPr lang="en-US" dirty="0"/>
          </a:p>
        </p:txBody>
      </p:sp>
      <p:sp>
        <p:nvSpPr>
          <p:cNvPr id="6" name="Text Placeholder 5">
            <a:extLst>
              <a:ext uri="{FF2B5EF4-FFF2-40B4-BE49-F238E27FC236}">
                <a16:creationId xmlns:a16="http://schemas.microsoft.com/office/drawing/2014/main" id="{EFD45145-0B09-4D63-BA10-F784F5C32F17}"/>
              </a:ext>
            </a:extLst>
          </p:cNvPr>
          <p:cNvSpPr>
            <a:spLocks noGrp="1"/>
          </p:cNvSpPr>
          <p:nvPr>
            <p:ph type="body" idx="10"/>
          </p:nvPr>
        </p:nvSpPr>
        <p:spPr>
          <a:xfrm>
            <a:off x="8809037" y="2070894"/>
            <a:ext cx="328612" cy="1219200"/>
          </a:xfrm>
        </p:spPr>
        <p:txBody>
          <a:bodyPr/>
          <a:lstStyle/>
          <a:p>
            <a:endParaRPr lang="en-US" dirty="0"/>
          </a:p>
          <a:p>
            <a:endParaRPr lang="en-US" dirty="0"/>
          </a:p>
          <a:p>
            <a:endParaRPr lang="en-US" dirty="0"/>
          </a:p>
          <a:p>
            <a:endParaRPr lang="en-US" dirty="0"/>
          </a:p>
        </p:txBody>
      </p:sp>
      <p:sp>
        <p:nvSpPr>
          <p:cNvPr id="7" name="Text Placeholder 6">
            <a:extLst>
              <a:ext uri="{FF2B5EF4-FFF2-40B4-BE49-F238E27FC236}">
                <a16:creationId xmlns:a16="http://schemas.microsoft.com/office/drawing/2014/main" id="{FAAD7E5A-E1A8-4A05-9640-783AA69B1D41}"/>
              </a:ext>
            </a:extLst>
          </p:cNvPr>
          <p:cNvSpPr>
            <a:spLocks noGrp="1"/>
          </p:cNvSpPr>
          <p:nvPr>
            <p:ph type="body" idx="10"/>
          </p:nvPr>
        </p:nvSpPr>
        <p:spPr>
          <a:xfrm flipH="1">
            <a:off x="7666037" y="7938294"/>
            <a:ext cx="152400" cy="76200"/>
          </a:xfrm>
        </p:spPr>
        <p:txBody>
          <a:bodyPr/>
          <a:lstStyle/>
          <a:p>
            <a:endParaRPr lang="en-US" dirty="0"/>
          </a:p>
        </p:txBody>
      </p:sp>
      <p:sp>
        <p:nvSpPr>
          <p:cNvPr id="8" name="Text Placeholder 7">
            <a:extLst>
              <a:ext uri="{FF2B5EF4-FFF2-40B4-BE49-F238E27FC236}">
                <a16:creationId xmlns:a16="http://schemas.microsoft.com/office/drawing/2014/main" id="{722D1E83-2D83-4407-A8C3-11C87E3DC884}"/>
              </a:ext>
            </a:extLst>
          </p:cNvPr>
          <p:cNvSpPr>
            <a:spLocks noGrp="1"/>
          </p:cNvSpPr>
          <p:nvPr>
            <p:ph type="body" idx="10"/>
          </p:nvPr>
        </p:nvSpPr>
        <p:spPr>
          <a:xfrm flipV="1">
            <a:off x="8047037" y="4577715"/>
            <a:ext cx="2404746" cy="45719"/>
          </a:xfrm>
        </p:spPr>
        <p:txBody>
          <a:bodyPr/>
          <a:lstStyle/>
          <a:p>
            <a:endParaRPr lang="en-US" dirty="0"/>
          </a:p>
        </p:txBody>
      </p:sp>
      <p:pic>
        <p:nvPicPr>
          <p:cNvPr id="9" name="Picture 8">
            <a:extLst>
              <a:ext uri="{FF2B5EF4-FFF2-40B4-BE49-F238E27FC236}">
                <a16:creationId xmlns:a16="http://schemas.microsoft.com/office/drawing/2014/main" id="{9808922B-3E0A-4F79-8B75-4F9172588493}"/>
              </a:ext>
            </a:extLst>
          </p:cNvPr>
          <p:cNvPicPr>
            <a:picLocks noChangeAspect="1"/>
          </p:cNvPicPr>
          <p:nvPr/>
        </p:nvPicPr>
        <p:blipFill>
          <a:blip r:embed="rId2"/>
          <a:stretch>
            <a:fillRect/>
          </a:stretch>
        </p:blipFill>
        <p:spPr>
          <a:xfrm>
            <a:off x="-3053860" y="3265483"/>
            <a:ext cx="1560112" cy="599391"/>
          </a:xfrm>
          <a:prstGeom prst="rect">
            <a:avLst/>
          </a:prstGeom>
        </p:spPr>
      </p:pic>
      <p:sp>
        <p:nvSpPr>
          <p:cNvPr id="10" name="TextBox 9">
            <a:extLst>
              <a:ext uri="{FF2B5EF4-FFF2-40B4-BE49-F238E27FC236}">
                <a16:creationId xmlns:a16="http://schemas.microsoft.com/office/drawing/2014/main" id="{735E82A1-6171-40F3-82F0-770777C2A829}"/>
              </a:ext>
            </a:extLst>
          </p:cNvPr>
          <p:cNvSpPr txBox="1"/>
          <p:nvPr/>
        </p:nvSpPr>
        <p:spPr>
          <a:xfrm>
            <a:off x="540270" y="2757604"/>
            <a:ext cx="2977097"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itchFamily="34" charset="0"/>
                <a:ea typeface="+mn-ea"/>
                <a:cs typeface="+mn-cs"/>
              </a:rPr>
              <a:t>GALH Board</a:t>
            </a:r>
            <a:br>
              <a:rPr kumimoji="0" lang="en-US" sz="1200" b="1" i="0" u="none" strike="noStrike" kern="0" cap="none" spc="0" normalizeH="0" baseline="0" noProof="0" dirty="0">
                <a:ln>
                  <a:noFill/>
                </a:ln>
                <a:solidFill>
                  <a:prstClr val="black"/>
                </a:solidFill>
                <a:effectLst/>
                <a:uLnTx/>
                <a:uFillTx/>
                <a:latin typeface="Arial" pitchFamily="34" charset="0"/>
                <a:ea typeface="+mn-ea"/>
                <a:cs typeface="+mn-cs"/>
              </a:rPr>
            </a:br>
            <a:br>
              <a:rPr kumimoji="0" lang="en-US" sz="1100" b="1" i="0" u="none" strike="noStrike" kern="0" cap="none" spc="0" normalizeH="0" baseline="0" noProof="0" dirty="0">
                <a:ln>
                  <a:noFill/>
                </a:ln>
                <a:solidFill>
                  <a:prstClr val="black"/>
                </a:solidFill>
                <a:effectLst/>
                <a:uLnTx/>
                <a:uFillTx/>
                <a:latin typeface="Arial" pitchFamily="34" charset="0"/>
                <a:ea typeface="+mn-ea"/>
                <a:cs typeface="+mn-cs"/>
              </a:rPr>
            </a:br>
            <a:r>
              <a:rPr kumimoji="0" lang="en-US" sz="1100" b="1" i="0" u="none" strike="noStrike" kern="0" cap="none" spc="0" normalizeH="0" baseline="0" noProof="0" dirty="0">
                <a:ln>
                  <a:noFill/>
                </a:ln>
                <a:solidFill>
                  <a:prstClr val="black"/>
                </a:solidFill>
                <a:effectLst/>
                <a:uLnTx/>
                <a:uFillTx/>
                <a:latin typeface="Arial" pitchFamily="34" charset="0"/>
                <a:ea typeface="+mn-ea"/>
                <a:cs typeface="+mn-cs"/>
              </a:rPr>
              <a:t>President-  Brenda Schweiger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itchFamily="34" charset="0"/>
                <a:ea typeface="+mn-ea"/>
                <a:cs typeface="+mn-cs"/>
              </a:rPr>
              <a:t>Vice President-  Mike Wolek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itchFamily="34" charset="0"/>
                <a:ea typeface="+mn-ea"/>
                <a:cs typeface="+mn-cs"/>
              </a:rPr>
              <a:t>Treasurer-   Bev Johnson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itchFamily="34" charset="0"/>
                <a:ea typeface="+mn-ea"/>
                <a:cs typeface="+mn-cs"/>
              </a:rPr>
              <a:t>Secretary-  Angela Shiplet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itchFamily="34" charset="0"/>
                <a:ea typeface="+mn-ea"/>
                <a:cs typeface="+mn-cs"/>
              </a:rPr>
              <a:t>Member at Large (1) Ashley Gerrity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itchFamily="34" charset="0"/>
                <a:ea typeface="+mn-ea"/>
                <a:cs typeface="+mn-cs"/>
              </a:rPr>
              <a:t>Member at Large (2)- Vacant</a:t>
            </a:r>
            <a:br>
              <a:rPr kumimoji="0" lang="en-US" sz="1100" b="0" i="0" u="none" strike="noStrike" kern="0" cap="none" spc="0" normalizeH="0" baseline="0" noProof="0" dirty="0">
                <a:ln>
                  <a:noFill/>
                </a:ln>
                <a:solidFill>
                  <a:prstClr val="black"/>
                </a:solidFill>
                <a:effectLst/>
                <a:uLnTx/>
                <a:uFillTx/>
                <a:latin typeface="Arial" pitchFamily="34" charset="0"/>
                <a:ea typeface="+mn-ea"/>
                <a:cs typeface="+mn-cs"/>
              </a:rPr>
            </a:b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80268EC0-3F14-4C15-88B6-FBCE1EED5CFA}"/>
              </a:ext>
            </a:extLst>
          </p:cNvPr>
          <p:cNvPicPr>
            <a:picLocks noChangeAspect="1"/>
          </p:cNvPicPr>
          <p:nvPr/>
        </p:nvPicPr>
        <p:blipFill>
          <a:blip r:embed="rId3"/>
          <a:stretch>
            <a:fillRect/>
          </a:stretch>
        </p:blipFill>
        <p:spPr>
          <a:xfrm>
            <a:off x="-2245222" y="4662223"/>
            <a:ext cx="1290730" cy="979751"/>
          </a:xfrm>
          <a:prstGeom prst="rect">
            <a:avLst/>
          </a:prstGeom>
        </p:spPr>
      </p:pic>
      <p:pic>
        <p:nvPicPr>
          <p:cNvPr id="13" name="Picture 12">
            <a:extLst>
              <a:ext uri="{FF2B5EF4-FFF2-40B4-BE49-F238E27FC236}">
                <a16:creationId xmlns:a16="http://schemas.microsoft.com/office/drawing/2014/main" id="{70227853-7240-4F22-A383-50CCF6613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7400" y="5219777"/>
            <a:ext cx="812094" cy="979751"/>
          </a:xfrm>
          <a:prstGeom prst="rect">
            <a:avLst/>
          </a:prstGeom>
        </p:spPr>
      </p:pic>
      <p:pic>
        <p:nvPicPr>
          <p:cNvPr id="16" name="Picture 15">
            <a:extLst>
              <a:ext uri="{FF2B5EF4-FFF2-40B4-BE49-F238E27FC236}">
                <a16:creationId xmlns:a16="http://schemas.microsoft.com/office/drawing/2014/main" id="{6AE96902-DC8B-4EB4-9E85-4DBEA0024F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3437" y="1765035"/>
            <a:ext cx="2028472" cy="762497"/>
          </a:xfrm>
          <a:prstGeom prst="rect">
            <a:avLst/>
          </a:prstGeom>
        </p:spPr>
      </p:pic>
      <p:sp>
        <p:nvSpPr>
          <p:cNvPr id="17" name="TextBox 16">
            <a:extLst>
              <a:ext uri="{FF2B5EF4-FFF2-40B4-BE49-F238E27FC236}">
                <a16:creationId xmlns:a16="http://schemas.microsoft.com/office/drawing/2014/main" id="{9F549A52-EBD0-46D1-999A-2A95E89F7266}"/>
              </a:ext>
            </a:extLst>
          </p:cNvPr>
          <p:cNvSpPr txBox="1"/>
          <p:nvPr/>
        </p:nvSpPr>
        <p:spPr>
          <a:xfrm>
            <a:off x="1266355" y="7096630"/>
            <a:ext cx="5002139"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Important Emails and Community Closed Facebook Address</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b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GALH Board-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gablesboard@thegablesinfo.com</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GALH Architectural Committee-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archcomm@thegablesinfo.com</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GALH Welcome Committee-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welcomecomm@gablesatlawyershill.com</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GALH Facebook Group- Gables at Lawyers Hill</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Little Library-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9"/>
              </a:rPr>
              <a:t>littlelibrary@gablesatlawyershill.com</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8" name="Picture 17">
            <a:extLst>
              <a:ext uri="{FF2B5EF4-FFF2-40B4-BE49-F238E27FC236}">
                <a16:creationId xmlns:a16="http://schemas.microsoft.com/office/drawing/2014/main" id="{B5FE9FAC-BEE8-446F-B4A5-AEE9F0CC8AB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81918" y="8729036"/>
            <a:ext cx="1901817" cy="1413196"/>
          </a:xfrm>
          <a:prstGeom prst="rect">
            <a:avLst/>
          </a:prstGeom>
        </p:spPr>
      </p:pic>
      <p:pic>
        <p:nvPicPr>
          <p:cNvPr id="15" name="Picture 14">
            <a:extLst>
              <a:ext uri="{FF2B5EF4-FFF2-40B4-BE49-F238E27FC236}">
                <a16:creationId xmlns:a16="http://schemas.microsoft.com/office/drawing/2014/main" id="{EF05296C-0901-489B-9CEE-8ED3B6D46B8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89287" y="632929"/>
            <a:ext cx="1181100" cy="952500"/>
          </a:xfrm>
          <a:prstGeom prst="rect">
            <a:avLst/>
          </a:prstGeom>
        </p:spPr>
      </p:pic>
      <p:sp>
        <p:nvSpPr>
          <p:cNvPr id="19" name="TextBox 18">
            <a:extLst>
              <a:ext uri="{FF2B5EF4-FFF2-40B4-BE49-F238E27FC236}">
                <a16:creationId xmlns:a16="http://schemas.microsoft.com/office/drawing/2014/main" id="{AB7D1DD5-F5F0-4D30-888D-C3318E289AE2}"/>
              </a:ext>
            </a:extLst>
          </p:cNvPr>
          <p:cNvSpPr txBox="1"/>
          <p:nvPr/>
        </p:nvSpPr>
        <p:spPr>
          <a:xfrm>
            <a:off x="2030228" y="1661161"/>
            <a:ext cx="4096699" cy="275653"/>
          </a:xfrm>
          <a:prstGeom prst="rect">
            <a:avLst/>
          </a:prstGeom>
          <a:noFill/>
        </p:spPr>
        <p:txBody>
          <a:bodyPr wrap="non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srgbClr val="A6A6A6"/>
                </a:solidFill>
                <a:effectLst/>
                <a:uLnTx/>
                <a:uFillTx/>
                <a:latin typeface="Aharoni" panose="020B0604020202020204" pitchFamily="2" charset="-79"/>
                <a:ea typeface="Calibri" panose="020F0502020204030204" pitchFamily="34" charset="0"/>
                <a:cs typeface="Aharoni" panose="020B0604020202020204" pitchFamily="2" charset="-79"/>
              </a:rPr>
              <a:t>The Gables at Lawyers Hill Homeowner’s Association</a:t>
            </a:r>
            <a:endParaRPr kumimoji="0" lang="en-US" sz="1200" b="1" i="0" u="none" strike="noStrike" kern="1200" cap="none" spc="0" normalizeH="0" baseline="0" noProof="0" dirty="0">
              <a:ln>
                <a:noFill/>
              </a:ln>
              <a:solidFill>
                <a:prstClr val="black"/>
              </a:solidFill>
              <a:effectLst/>
              <a:uLnTx/>
              <a:uFillTx/>
              <a:latin typeface="Aharoni" panose="020B0604020202020204" pitchFamily="2" charset="-79"/>
              <a:ea typeface="Calibri" panose="020F0502020204030204" pitchFamily="34" charset="0"/>
              <a:cs typeface="Aharoni" panose="020B0604020202020204" pitchFamily="2" charset="-79"/>
            </a:endParaRPr>
          </a:p>
        </p:txBody>
      </p:sp>
      <p:pic>
        <p:nvPicPr>
          <p:cNvPr id="20" name="Picture 19">
            <a:extLst>
              <a:ext uri="{FF2B5EF4-FFF2-40B4-BE49-F238E27FC236}">
                <a16:creationId xmlns:a16="http://schemas.microsoft.com/office/drawing/2014/main" id="{97118616-7DDD-4585-8140-02EB70F6A70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1042" y="7938294"/>
            <a:ext cx="2819400" cy="902208"/>
          </a:xfrm>
          <a:prstGeom prst="rect">
            <a:avLst/>
          </a:prstGeom>
        </p:spPr>
      </p:pic>
      <p:sp>
        <p:nvSpPr>
          <p:cNvPr id="11" name="TextBox 10">
            <a:extLst>
              <a:ext uri="{FF2B5EF4-FFF2-40B4-BE49-F238E27FC236}">
                <a16:creationId xmlns:a16="http://schemas.microsoft.com/office/drawing/2014/main" id="{D166E211-3924-47E2-A59B-7F923678C517}"/>
              </a:ext>
            </a:extLst>
          </p:cNvPr>
          <p:cNvSpPr txBox="1"/>
          <p:nvPr/>
        </p:nvSpPr>
        <p:spPr>
          <a:xfrm>
            <a:off x="599499" y="4570730"/>
            <a:ext cx="3058851" cy="1954381"/>
          </a:xfrm>
          <a:prstGeom prst="rect">
            <a:avLst/>
          </a:prstGeom>
          <a:noFill/>
        </p:spPr>
        <p:txBody>
          <a:bodyPr wrap="none" rtlCol="0">
            <a:spAutoFit/>
          </a:bodyPr>
          <a:lstStyle/>
          <a:p>
            <a:pPr lvl="0"/>
            <a:r>
              <a:rPr lang="en-US" sz="1100" b="1" dirty="0">
                <a:solidFill>
                  <a:prstClr val="black"/>
                </a:solidFill>
                <a:latin typeface="Arial" panose="020B0604020202020204" pitchFamily="34" charset="0"/>
                <a:cs typeface="Arial" panose="020B0604020202020204" pitchFamily="34" charset="0"/>
              </a:rPr>
              <a:t>Architectural Committee</a:t>
            </a:r>
            <a:br>
              <a:rPr lang="en-US" sz="1100" b="1" dirty="0">
                <a:solidFill>
                  <a:prstClr val="black"/>
                </a:solidFill>
                <a:latin typeface="Arial" panose="020B0604020202020204" pitchFamily="34" charset="0"/>
                <a:cs typeface="Arial" panose="020B0604020202020204" pitchFamily="34" charset="0"/>
              </a:rPr>
            </a:br>
            <a:endParaRPr lang="en-US" sz="1100" b="1" dirty="0">
              <a:solidFill>
                <a:prstClr val="black"/>
              </a:solidFill>
              <a:latin typeface="Arial" panose="020B0604020202020204" pitchFamily="34" charset="0"/>
              <a:cs typeface="Arial" panose="020B0604020202020204" pitchFamily="34" charset="0"/>
            </a:endParaRPr>
          </a:p>
          <a:p>
            <a:pPr lvl="0"/>
            <a:r>
              <a:rPr lang="en-US" sz="1100" b="1" dirty="0">
                <a:solidFill>
                  <a:prstClr val="black"/>
                </a:solidFill>
                <a:latin typeface="Arial" panose="020B0604020202020204" pitchFamily="34" charset="0"/>
                <a:cs typeface="Arial" panose="020B0604020202020204" pitchFamily="34" charset="0"/>
              </a:rPr>
              <a:t>Committee Chair- </a:t>
            </a:r>
            <a:r>
              <a:rPr lang="en-US" sz="1100" dirty="0">
                <a:solidFill>
                  <a:prstClr val="black"/>
                </a:solidFill>
                <a:latin typeface="Arial" panose="020B0604020202020204" pitchFamily="34" charset="0"/>
                <a:cs typeface="Arial" panose="020B0604020202020204" pitchFamily="34" charset="0"/>
              </a:rPr>
              <a:t>Brenda Schweiger (acting)</a:t>
            </a:r>
            <a:br>
              <a:rPr lang="en-US" sz="1100" dirty="0">
                <a:solidFill>
                  <a:prstClr val="black"/>
                </a:solidFill>
                <a:latin typeface="Arial" panose="020B0604020202020204" pitchFamily="34" charset="0"/>
                <a:cs typeface="Arial" panose="020B0604020202020204" pitchFamily="34" charset="0"/>
              </a:rPr>
            </a:br>
            <a:r>
              <a:rPr lang="en-US" sz="1100" dirty="0">
                <a:solidFill>
                  <a:prstClr val="black"/>
                </a:solidFill>
                <a:latin typeface="Arial" panose="020B0604020202020204" pitchFamily="34" charset="0"/>
                <a:cs typeface="Arial" panose="020B0604020202020204" pitchFamily="34" charset="0"/>
              </a:rPr>
              <a:t>Karen Munter</a:t>
            </a:r>
            <a:br>
              <a:rPr lang="en-US" sz="1100" dirty="0">
                <a:solidFill>
                  <a:prstClr val="black"/>
                </a:solidFill>
                <a:latin typeface="Arial" panose="020B0604020202020204" pitchFamily="34" charset="0"/>
                <a:cs typeface="Arial" panose="020B0604020202020204" pitchFamily="34" charset="0"/>
              </a:rPr>
            </a:br>
            <a:r>
              <a:rPr lang="en-US" sz="1100" dirty="0">
                <a:solidFill>
                  <a:prstClr val="black"/>
                </a:solidFill>
                <a:latin typeface="Arial" panose="020B0604020202020204" pitchFamily="34" charset="0"/>
                <a:cs typeface="Arial" panose="020B0604020202020204" pitchFamily="34" charset="0"/>
              </a:rPr>
              <a:t>Emile Paul</a:t>
            </a:r>
          </a:p>
          <a:p>
            <a:pPr lvl="0"/>
            <a:r>
              <a:rPr lang="en-US" sz="1100" dirty="0">
                <a:solidFill>
                  <a:prstClr val="black"/>
                </a:solidFill>
                <a:latin typeface="Arial" panose="020B0604020202020204" pitchFamily="34" charset="0"/>
                <a:cs typeface="Arial" panose="020B0604020202020204" pitchFamily="34" charset="0"/>
              </a:rPr>
              <a:t>Erik Gregg</a:t>
            </a:r>
          </a:p>
          <a:p>
            <a:pPr lvl="0"/>
            <a:r>
              <a:rPr lang="en-US" sz="1100" dirty="0">
                <a:solidFill>
                  <a:prstClr val="black"/>
                </a:solidFill>
                <a:latin typeface="Arial" panose="020B0604020202020204" pitchFamily="34" charset="0"/>
                <a:cs typeface="Arial" panose="020B0604020202020204" pitchFamily="34" charset="0"/>
              </a:rPr>
              <a:t>Kathy McCrory</a:t>
            </a:r>
            <a:br>
              <a:rPr lang="en-US" sz="1100" dirty="0">
                <a:solidFill>
                  <a:prstClr val="black"/>
                </a:solidFill>
                <a:latin typeface="Arial" panose="020B0604020202020204" pitchFamily="34" charset="0"/>
                <a:cs typeface="Arial" panose="020B0604020202020204" pitchFamily="34" charset="0"/>
              </a:rPr>
            </a:br>
            <a:r>
              <a:rPr lang="en-US" sz="1100" dirty="0">
                <a:solidFill>
                  <a:prstClr val="black"/>
                </a:solidFill>
                <a:latin typeface="Arial" panose="020B0604020202020204" pitchFamily="34" charset="0"/>
                <a:cs typeface="Arial" panose="020B0604020202020204" pitchFamily="34" charset="0"/>
              </a:rPr>
              <a:t>Kristy Mumma</a:t>
            </a:r>
            <a:br>
              <a:rPr lang="en-US" sz="1100" dirty="0">
                <a:solidFill>
                  <a:prstClr val="black"/>
                </a:solidFill>
                <a:latin typeface="Arial" panose="020B0604020202020204" pitchFamily="34" charset="0"/>
                <a:cs typeface="Arial" panose="020B0604020202020204" pitchFamily="34" charset="0"/>
              </a:rPr>
            </a:br>
            <a:r>
              <a:rPr lang="en-US" sz="1100" dirty="0">
                <a:solidFill>
                  <a:prstClr val="black"/>
                </a:solidFill>
                <a:latin typeface="Arial" panose="020B0604020202020204" pitchFamily="34" charset="0"/>
                <a:cs typeface="Arial" panose="020B0604020202020204" pitchFamily="34" charset="0"/>
              </a:rPr>
              <a:t>Jay Sandusky</a:t>
            </a:r>
            <a:br>
              <a:rPr lang="en-US" sz="1100" dirty="0">
                <a:solidFill>
                  <a:prstClr val="black"/>
                </a:solidFill>
                <a:latin typeface="Arial" panose="020B0604020202020204" pitchFamily="34" charset="0"/>
                <a:cs typeface="Arial" panose="020B0604020202020204" pitchFamily="34" charset="0"/>
              </a:rPr>
            </a:br>
            <a:r>
              <a:rPr lang="en-US" sz="1100" dirty="0">
                <a:solidFill>
                  <a:prstClr val="black"/>
                </a:solidFill>
                <a:latin typeface="Arial" panose="020B0604020202020204" pitchFamily="34" charset="0"/>
                <a:cs typeface="Arial" panose="020B0604020202020204" pitchFamily="34" charset="0"/>
              </a:rPr>
              <a:t>Mark Shiplet</a:t>
            </a:r>
            <a:br>
              <a:rPr lang="en-US" sz="1100" dirty="0">
                <a:solidFill>
                  <a:prstClr val="black"/>
                </a:solidFill>
                <a:latin typeface="Arial" panose="020B0604020202020204" pitchFamily="34" charset="0"/>
                <a:cs typeface="Arial" panose="020B0604020202020204" pitchFamily="34" charset="0"/>
              </a:rPr>
            </a:br>
            <a:endParaRPr lang="en-US" sz="1100" dirty="0">
              <a:solidFill>
                <a:prstClr val="black"/>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B1D71D6-D5BE-4172-A689-6C572DD2FBD5}"/>
              </a:ext>
            </a:extLst>
          </p:cNvPr>
          <p:cNvSpPr txBox="1"/>
          <p:nvPr/>
        </p:nvSpPr>
        <p:spPr>
          <a:xfrm>
            <a:off x="3779837" y="4709449"/>
            <a:ext cx="1693541" cy="1563954"/>
          </a:xfrm>
          <a:prstGeom prst="rect">
            <a:avLst/>
          </a:prstGeom>
          <a:noFill/>
        </p:spPr>
        <p:txBody>
          <a:bodyPr wrap="none" rtlCol="0">
            <a:spAutoFit/>
          </a:bodyPr>
          <a:lstStyle/>
          <a:p>
            <a:pPr>
              <a:lnSpc>
                <a:spcPct val="107000"/>
              </a:lnSpc>
              <a:spcAft>
                <a:spcPts val="800"/>
              </a:spcAft>
            </a:pPr>
            <a:r>
              <a:rPr lang="en-US" sz="1200" b="1" dirty="0">
                <a:latin typeface="Arial" panose="020B0604020202020204" pitchFamily="34" charset="0"/>
                <a:ea typeface="Calibri" panose="020F0502020204030204" pitchFamily="34" charset="0"/>
                <a:cs typeface="Arial" panose="020B0604020202020204" pitchFamily="34" charset="0"/>
              </a:rPr>
              <a:t>Welcome Committee</a:t>
            </a:r>
          </a:p>
          <a:p>
            <a:pPr>
              <a:lnSpc>
                <a:spcPct val="107000"/>
              </a:lnSpc>
              <a:spcAft>
                <a:spcPts val="800"/>
              </a:spcAft>
            </a:pPr>
            <a:r>
              <a:rPr lang="en-US" sz="1200" dirty="0">
                <a:latin typeface="Arial" panose="020B0604020202020204" pitchFamily="34" charset="0"/>
                <a:ea typeface="Calibri" panose="020F0502020204030204" pitchFamily="34" charset="0"/>
                <a:cs typeface="Arial" panose="020B0604020202020204" pitchFamily="34" charset="0"/>
              </a:rPr>
              <a:t>Susan Lavin</a:t>
            </a:r>
            <a:br>
              <a:rPr lang="en-US" sz="1200" dirty="0">
                <a:latin typeface="Arial" panose="020B0604020202020204" pitchFamily="34" charset="0"/>
                <a:ea typeface="Calibri" panose="020F0502020204030204" pitchFamily="34" charset="0"/>
                <a:cs typeface="Arial" panose="020B0604020202020204" pitchFamily="34" charset="0"/>
              </a:rPr>
            </a:br>
            <a:r>
              <a:rPr lang="en-US" sz="1200" dirty="0">
                <a:latin typeface="Arial" panose="020B0604020202020204" pitchFamily="34" charset="0"/>
                <a:ea typeface="Calibri" panose="020F0502020204030204" pitchFamily="34" charset="0"/>
                <a:cs typeface="Arial" panose="020B0604020202020204" pitchFamily="34" charset="0"/>
              </a:rPr>
              <a:t>Chris Matney</a:t>
            </a:r>
            <a:br>
              <a:rPr lang="en-US" sz="1200" dirty="0">
                <a:latin typeface="Arial" panose="020B0604020202020204" pitchFamily="34" charset="0"/>
                <a:ea typeface="Calibri" panose="020F0502020204030204" pitchFamily="34" charset="0"/>
                <a:cs typeface="Arial" panose="020B0604020202020204" pitchFamily="34" charset="0"/>
              </a:rPr>
            </a:br>
            <a:r>
              <a:rPr lang="en-US" sz="1200" dirty="0">
                <a:latin typeface="Arial" panose="020B0604020202020204" pitchFamily="34" charset="0"/>
                <a:ea typeface="Calibri" panose="020F0502020204030204" pitchFamily="34" charset="0"/>
                <a:cs typeface="Arial" panose="020B0604020202020204" pitchFamily="34" charset="0"/>
              </a:rPr>
              <a:t>Fern Nerhood</a:t>
            </a:r>
            <a:br>
              <a:rPr lang="en-US" sz="1200" dirty="0">
                <a:latin typeface="Arial" panose="020B0604020202020204" pitchFamily="34" charset="0"/>
                <a:ea typeface="Calibri" panose="020F0502020204030204" pitchFamily="34" charset="0"/>
                <a:cs typeface="Arial" panose="020B0604020202020204" pitchFamily="34" charset="0"/>
              </a:rPr>
            </a:br>
            <a:r>
              <a:rPr lang="en-US" sz="1200" dirty="0">
                <a:latin typeface="Arial" panose="020B0604020202020204" pitchFamily="34" charset="0"/>
                <a:ea typeface="Calibri" panose="020F0502020204030204" pitchFamily="34" charset="0"/>
                <a:cs typeface="Arial" panose="020B0604020202020204" pitchFamily="34" charset="0"/>
              </a:rPr>
              <a:t>Angela Shiplet</a:t>
            </a:r>
            <a:br>
              <a:rPr lang="en-US" sz="1200" dirty="0">
                <a:latin typeface="Arial" panose="020B0604020202020204" pitchFamily="34" charset="0"/>
                <a:ea typeface="Calibri" panose="020F0502020204030204" pitchFamily="34" charset="0"/>
                <a:cs typeface="Arial" panose="020B0604020202020204" pitchFamily="34" charset="0"/>
              </a:rPr>
            </a:br>
            <a:r>
              <a:rPr lang="en-US" sz="1200" dirty="0">
                <a:latin typeface="Arial" panose="020B0604020202020204" pitchFamily="34" charset="0"/>
                <a:ea typeface="Calibri" panose="020F0502020204030204" pitchFamily="34" charset="0"/>
                <a:cs typeface="Arial" panose="020B0604020202020204" pitchFamily="34" charset="0"/>
              </a:rPr>
              <a:t>Laurie Tarsia</a:t>
            </a:r>
            <a:br>
              <a:rPr lang="en-US" sz="1200" dirty="0">
                <a:latin typeface="Arial" panose="020B0604020202020204" pitchFamily="34" charset="0"/>
                <a:ea typeface="Calibri" panose="020F0502020204030204" pitchFamily="34" charset="0"/>
                <a:cs typeface="Arial" panose="020B0604020202020204" pitchFamily="34" charset="0"/>
              </a:rPr>
            </a:br>
            <a:endParaRPr lang="en-US" sz="1200" dirty="0">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See the source image">
            <a:extLst>
              <a:ext uri="{FF2B5EF4-FFF2-40B4-BE49-F238E27FC236}">
                <a16:creationId xmlns:a16="http://schemas.microsoft.com/office/drawing/2014/main" id="{1AFEBAB4-827A-4714-9927-8C5E7ABD6E2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23773" y="4843292"/>
            <a:ext cx="1282010" cy="12287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E9FBA004-300A-4EC5-BD60-E69FF45B566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83163" y="9142345"/>
            <a:ext cx="2484437" cy="155264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E4082B4D-9793-4CC4-8DEC-CC97A6BD6DB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83163" y="5878167"/>
            <a:ext cx="1741343" cy="1370696"/>
          </a:xfrm>
          <a:prstGeom prst="rect">
            <a:avLst/>
          </a:prstGeom>
        </p:spPr>
      </p:pic>
      <p:pic>
        <p:nvPicPr>
          <p:cNvPr id="23" name="Picture 22">
            <a:extLst>
              <a:ext uri="{FF2B5EF4-FFF2-40B4-BE49-F238E27FC236}">
                <a16:creationId xmlns:a16="http://schemas.microsoft.com/office/drawing/2014/main" id="{A35BC886-11C7-42E9-A81A-BF91B9270D4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92160" y="1196598"/>
            <a:ext cx="3276600" cy="1547045"/>
          </a:xfrm>
          <a:prstGeom prst="rect">
            <a:avLst/>
          </a:prstGeom>
        </p:spPr>
      </p:pic>
      <p:pic>
        <p:nvPicPr>
          <p:cNvPr id="4098" name="Picture 2" descr="See the source image">
            <a:extLst>
              <a:ext uri="{FF2B5EF4-FFF2-40B4-BE49-F238E27FC236}">
                <a16:creationId xmlns:a16="http://schemas.microsoft.com/office/drawing/2014/main" id="{57C80400-8EBB-48D1-8F55-84D3CBD4F4B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238294" y="6355834"/>
            <a:ext cx="2255383" cy="11276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0E6563E-F416-4984-82F1-D5EF771A9B65}"/>
              </a:ext>
            </a:extLst>
          </p:cNvPr>
          <p:cNvPicPr>
            <a:picLocks noChangeAspect="1"/>
          </p:cNvPicPr>
          <p:nvPr/>
        </p:nvPicPr>
        <p:blipFill>
          <a:blip r:embed="rId18"/>
          <a:stretch>
            <a:fillRect/>
          </a:stretch>
        </p:blipFill>
        <p:spPr>
          <a:xfrm>
            <a:off x="1211888" y="8600142"/>
            <a:ext cx="2433790" cy="1825342"/>
          </a:xfrm>
          <a:prstGeom prst="rect">
            <a:avLst/>
          </a:prstGeom>
        </p:spPr>
      </p:pic>
      <p:pic>
        <p:nvPicPr>
          <p:cNvPr id="2050" name="Picture 2" descr="See the source image">
            <a:extLst>
              <a:ext uri="{FF2B5EF4-FFF2-40B4-BE49-F238E27FC236}">
                <a16:creationId xmlns:a16="http://schemas.microsoft.com/office/drawing/2014/main" id="{A80EDCDC-5433-490B-91CD-E75AAAB7A5F3}"/>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899992" y="8431442"/>
            <a:ext cx="1536352" cy="16218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F2707276-E968-4AB2-8AE8-1B8CD602D500}"/>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065312" y="10130654"/>
            <a:ext cx="2408237" cy="12395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id="{800024ED-254F-4799-8252-0543277205DC}"/>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775555" y="9605306"/>
            <a:ext cx="2030228" cy="9733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ee the source image">
            <a:extLst>
              <a:ext uri="{FF2B5EF4-FFF2-40B4-BE49-F238E27FC236}">
                <a16:creationId xmlns:a16="http://schemas.microsoft.com/office/drawing/2014/main" id="{03CC83D5-15E9-4468-A14E-D69934471C2D}"/>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863975" y="2682422"/>
            <a:ext cx="1335479" cy="4754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D87398A8-1021-448F-9239-7D3BAC9288E4}"/>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445355" y="2905736"/>
            <a:ext cx="1219201" cy="121920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8C68CC58-8270-4CCE-ADEE-EF0B5346B76E}"/>
              </a:ext>
            </a:extLst>
          </p:cNvPr>
          <p:cNvSpPr txBox="1"/>
          <p:nvPr/>
        </p:nvSpPr>
        <p:spPr>
          <a:xfrm>
            <a:off x="3824165" y="2732561"/>
            <a:ext cx="2972737"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GALH Website and Editing Committee</a:t>
            </a:r>
          </a:p>
        </p:txBody>
      </p:sp>
      <p:sp>
        <p:nvSpPr>
          <p:cNvPr id="27" name="TextBox 26">
            <a:extLst>
              <a:ext uri="{FF2B5EF4-FFF2-40B4-BE49-F238E27FC236}">
                <a16:creationId xmlns:a16="http://schemas.microsoft.com/office/drawing/2014/main" id="{8CEABCD8-1D45-42F9-BA1E-1625AAAC75EA}"/>
              </a:ext>
            </a:extLst>
          </p:cNvPr>
          <p:cNvSpPr txBox="1"/>
          <p:nvPr/>
        </p:nvSpPr>
        <p:spPr>
          <a:xfrm>
            <a:off x="3876110" y="3251553"/>
            <a:ext cx="1436612" cy="830997"/>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Liz Culbertson</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Erik Gregg</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Brenda Schweiger</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Angela Shiplet</a:t>
            </a:r>
          </a:p>
        </p:txBody>
      </p:sp>
    </p:spTree>
    <p:extLst>
      <p:ext uri="{BB962C8B-B14F-4D97-AF65-F5344CB8AC3E}">
        <p14:creationId xmlns:p14="http://schemas.microsoft.com/office/powerpoint/2010/main" val="533888671"/>
      </p:ext>
    </p:extLst>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8263</TotalTime>
  <Words>5395</Words>
  <Application>Microsoft Office PowerPoint</Application>
  <PresentationFormat>Custom</PresentationFormat>
  <Paragraphs>354</Paragraphs>
  <Slides>9</Slides>
  <Notes>7</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9</vt:i4>
      </vt:variant>
    </vt:vector>
  </HeadingPairs>
  <TitlesOfParts>
    <vt:vector size="26" baseType="lpstr">
      <vt:lpstr>Aharoni</vt:lpstr>
      <vt:lpstr>Arial</vt:lpstr>
      <vt:lpstr>Bodoni MT</vt:lpstr>
      <vt:lpstr>Bodoni MT Black</vt:lpstr>
      <vt:lpstr>Calibri</vt:lpstr>
      <vt:lpstr>Candara</vt:lpstr>
      <vt:lpstr>ColumnaSolSCD</vt:lpstr>
      <vt:lpstr>Consolas</vt:lpstr>
      <vt:lpstr>DaunPenh</vt:lpstr>
      <vt:lpstr>Gill Sans Ultra Bold Condensed</vt:lpstr>
      <vt:lpstr>Leelawadee</vt:lpstr>
      <vt:lpstr>Lucida Console</vt:lpstr>
      <vt:lpstr>Symbol</vt:lpstr>
      <vt:lpstr>Times New Roman</vt:lpstr>
      <vt:lpstr>Trebuchet MS</vt:lpstr>
      <vt:lpstr>Tw Cen MT</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dc:creator>
  <cp:lastModifiedBy>Brenda Schweiger</cp:lastModifiedBy>
  <cp:revision>397</cp:revision>
  <dcterms:modified xsi:type="dcterms:W3CDTF">2021-10-30T01:54:56Z</dcterms:modified>
</cp:coreProperties>
</file>